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58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28401" y="533906"/>
            <a:ext cx="8574622" cy="2616199"/>
          </a:xfrm>
        </p:spPr>
        <p:txBody>
          <a:bodyPr/>
          <a:lstStyle/>
          <a:p>
            <a:r>
              <a:rPr lang="hu-HU" dirty="0" smtClean="0"/>
              <a:t>Felületek geometriája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Bogya Norbert</a:t>
            </a:r>
          </a:p>
          <a:p>
            <a:r>
              <a:rPr lang="hu-HU" dirty="0" smtClean="0"/>
              <a:t>SZTE, Bolyai Intézet</a:t>
            </a:r>
          </a:p>
          <a:p>
            <a:r>
              <a:rPr lang="hu-HU" dirty="0" smtClean="0"/>
              <a:t>Kutatók éjszakája, 2019. szept. 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69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Milyen alakú a világegyetem?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484310" y="1752600"/>
            <a:ext cx="10018713" cy="3706504"/>
          </a:xfrm>
        </p:spPr>
        <p:txBody>
          <a:bodyPr>
            <a:normAutofit/>
          </a:bodyPr>
          <a:lstStyle/>
          <a:p>
            <a:r>
              <a:rPr lang="hu-HU" dirty="0" smtClean="0"/>
              <a:t>Képzeljük el ezt a szobát úgy, hogy ha nekimegyünk az egyik falnak, akkor a vele szembe lévőn jövünk be.</a:t>
            </a:r>
          </a:p>
          <a:p>
            <a:r>
              <a:rPr lang="hu-HU" dirty="0" smtClean="0"/>
              <a:t>Ez az úgynevezett 3D-tórusz.</a:t>
            </a:r>
          </a:p>
          <a:p>
            <a:r>
              <a:rPr lang="hu-HU" dirty="0" smtClean="0"/>
              <a:t>Mit látunk, ha függőlegesen felnézünk?</a:t>
            </a:r>
          </a:p>
          <a:p>
            <a:r>
              <a:rPr lang="hu-HU" dirty="0" smtClean="0"/>
              <a:t>Mit látunk, ha csillagász távcsővel nagyon messze nézünk?</a:t>
            </a:r>
          </a:p>
          <a:p>
            <a:r>
              <a:rPr lang="hu-HU" dirty="0" smtClean="0"/>
              <a:t>Lehet, hogy 3D-tórusz? (Igen.)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319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84311" y="1941394"/>
            <a:ext cx="10018713" cy="1752599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04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/>
          <p:cNvSpPr/>
          <p:nvPr/>
        </p:nvSpPr>
        <p:spPr>
          <a:xfrm>
            <a:off x="1651069" y="1898175"/>
            <a:ext cx="2156346" cy="21563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52" y="3671248"/>
            <a:ext cx="3642004" cy="31867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08" y="1569687"/>
            <a:ext cx="2993408" cy="29934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03" y="3502574"/>
            <a:ext cx="3093494" cy="3273538"/>
          </a:xfrm>
          <a:prstGeom prst="rect">
            <a:avLst/>
          </a:prstGeo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Hány különböző ábrát látunk?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78723" y="5548007"/>
            <a:ext cx="206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Válasz: 2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89023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Mitől lesz két felület „egyforma”?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1484311" y="1846617"/>
            <a:ext cx="4895056" cy="394458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Tegyük fel, hogy a két alakzat nyúlós gumiból van.</a:t>
            </a:r>
          </a:p>
          <a:p>
            <a:r>
              <a:rPr lang="hu-HU" sz="2400" dirty="0" smtClean="0"/>
              <a:t>Azt mondjuk, hogy a két felület „egyforma”, ha az egyiket a másikba tudjuk </a:t>
            </a:r>
            <a:r>
              <a:rPr lang="hu-HU" sz="2400" b="1" dirty="0" smtClean="0"/>
              <a:t>deformálni</a:t>
            </a:r>
            <a:r>
              <a:rPr lang="hu-HU" sz="2400" dirty="0" smtClean="0"/>
              <a:t> úgy, hogy</a:t>
            </a:r>
          </a:p>
          <a:p>
            <a:pPr lvl="1"/>
            <a:r>
              <a:rPr lang="hu-HU" sz="2400" dirty="0" smtClean="0"/>
              <a:t>nem szüntetünk meg lyukakat és</a:t>
            </a:r>
          </a:p>
          <a:p>
            <a:pPr lvl="1"/>
            <a:r>
              <a:rPr lang="hu-HU" sz="2400" dirty="0" smtClean="0"/>
              <a:t>nem tépjük szét a felületet.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87" y="1846617"/>
            <a:ext cx="3944582" cy="3944582"/>
          </a:xfrm>
        </p:spPr>
      </p:pic>
    </p:spTree>
    <p:extLst>
      <p:ext uri="{BB962C8B-B14F-4D97-AF65-F5344CB8AC3E}">
        <p14:creationId xmlns:p14="http://schemas.microsoft.com/office/powerpoint/2010/main" val="12801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Topológia, geometria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484310" y="1707631"/>
            <a:ext cx="10018713" cy="3124201"/>
          </a:xfrm>
        </p:spPr>
        <p:txBody>
          <a:bodyPr/>
          <a:lstStyle/>
          <a:p>
            <a:r>
              <a:rPr lang="hu-HU" b="1" dirty="0" smtClean="0"/>
              <a:t>Geometria</a:t>
            </a:r>
            <a:r>
              <a:rPr lang="hu-HU" dirty="0" smtClean="0"/>
              <a:t>: azon tulajdonságok összessége, ami a deformálással </a:t>
            </a:r>
            <a:r>
              <a:rPr lang="hu-HU" b="1" dirty="0" smtClean="0"/>
              <a:t>megváltozik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Szög, távolság, görbület, …</a:t>
            </a:r>
          </a:p>
          <a:p>
            <a:r>
              <a:rPr lang="hu-HU" b="1" dirty="0" smtClean="0"/>
              <a:t>Topológia</a:t>
            </a:r>
            <a:r>
              <a:rPr lang="hu-HU" dirty="0" smtClean="0"/>
              <a:t>: Azon tulajdonságok összessége, ami a deformálással </a:t>
            </a:r>
            <a:r>
              <a:rPr lang="hu-HU" b="1" dirty="0" smtClean="0"/>
              <a:t>nem változik meg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Lyukak száma, …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85" y="3879433"/>
            <a:ext cx="4806846" cy="27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Honnan tudjuk, hogy a föld gömb alakú?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484310" y="1752600"/>
            <a:ext cx="10018713" cy="2177955"/>
          </a:xfrm>
        </p:spPr>
        <p:txBody>
          <a:bodyPr/>
          <a:lstStyle/>
          <a:p>
            <a:r>
              <a:rPr lang="hu-HU" dirty="0" smtClean="0"/>
              <a:t>Ez a történelem során sokáig vitatott kérdés volt.</a:t>
            </a:r>
          </a:p>
          <a:p>
            <a:r>
              <a:rPr lang="hu-HU" dirty="0" smtClean="0"/>
              <a:t>Lokálisan a gömb síknak tekinthető.</a:t>
            </a:r>
          </a:p>
          <a:p>
            <a:r>
              <a:rPr lang="hu-HU" dirty="0" smtClean="0"/>
              <a:t>De a </a:t>
            </a:r>
            <a:r>
              <a:rPr lang="hu-HU" dirty="0" err="1" smtClean="0"/>
              <a:t>tórusz</a:t>
            </a:r>
            <a:r>
              <a:rPr lang="hu-HU" dirty="0" smtClean="0"/>
              <a:t> is.</a:t>
            </a:r>
          </a:p>
          <a:p>
            <a:r>
              <a:rPr lang="hu-HU" dirty="0" smtClean="0"/>
              <a:t>1522: Magellán </a:t>
            </a:r>
            <a:r>
              <a:rPr lang="hu-HU" dirty="0" err="1" smtClean="0"/>
              <a:t>körbehajózta</a:t>
            </a:r>
            <a:r>
              <a:rPr lang="hu-HU" dirty="0" smtClean="0"/>
              <a:t> a Földet. Gömb? Nem, nem.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275861" y="4348033"/>
            <a:ext cx="6435610" cy="2224188"/>
            <a:chOff x="3994074" y="4170612"/>
            <a:chExt cx="6435610" cy="2224188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23870" y="3588986"/>
              <a:ext cx="2224188" cy="3387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45"/>
            <a:stretch/>
          </p:blipFill>
          <p:spPr>
            <a:xfrm>
              <a:off x="3994074" y="4176215"/>
              <a:ext cx="2184270" cy="2212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743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Három ház, három kút</a:t>
            </a:r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3279619" y="2250744"/>
            <a:ext cx="6428096" cy="3777019"/>
            <a:chOff x="3129887" y="2046027"/>
            <a:chExt cx="6428096" cy="377701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887" y="2046027"/>
              <a:ext cx="1537648" cy="1537648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887" y="4285398"/>
              <a:ext cx="1537648" cy="1537648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111" y="2046027"/>
              <a:ext cx="1537648" cy="1537648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335" y="2046027"/>
              <a:ext cx="1537648" cy="1537648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111" y="4285398"/>
              <a:ext cx="1537648" cy="1537648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335" y="4285398"/>
              <a:ext cx="1537648" cy="153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4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smtClean="0"/>
              <a:t>Három ház, három kút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900331" y="1647602"/>
            <a:ext cx="4295753" cy="3124201"/>
          </a:xfrm>
        </p:spPr>
        <p:txBody>
          <a:bodyPr/>
          <a:lstStyle/>
          <a:p>
            <a:r>
              <a:rPr lang="hu-HU" dirty="0" smtClean="0"/>
              <a:t>Síkban: NEM</a:t>
            </a:r>
          </a:p>
          <a:p>
            <a:r>
              <a:rPr lang="hu-HU" dirty="0" smtClean="0"/>
              <a:t>Gömbön: NEM</a:t>
            </a:r>
          </a:p>
          <a:p>
            <a:r>
              <a:rPr lang="hu-HU" dirty="0" err="1" smtClean="0"/>
              <a:t>Tóruszon</a:t>
            </a:r>
            <a:r>
              <a:rPr lang="hu-HU" dirty="0" smtClean="0"/>
              <a:t>: IGEN</a:t>
            </a:r>
          </a:p>
          <a:p>
            <a:r>
              <a:rPr lang="hu-HU" dirty="0" smtClean="0"/>
              <a:t>Möbius-szalagon: IGEN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3660533"/>
            <a:ext cx="4822210" cy="27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err="1" smtClean="0"/>
              <a:t>Tic</a:t>
            </a:r>
            <a:r>
              <a:rPr lang="hu-HU" dirty="0" smtClean="0"/>
              <a:t> </a:t>
            </a:r>
            <a:r>
              <a:rPr lang="hu-HU" dirty="0" err="1" smtClean="0"/>
              <a:t>Tac</a:t>
            </a:r>
            <a:r>
              <a:rPr lang="hu-HU" dirty="0" smtClean="0"/>
              <a:t> </a:t>
            </a:r>
            <a:r>
              <a:rPr lang="hu-HU" dirty="0" err="1" smtClean="0"/>
              <a:t>Toe</a:t>
            </a:r>
            <a:endParaRPr lang="hu-HU" dirty="0"/>
          </a:p>
        </p:txBody>
      </p:sp>
      <p:sp>
        <p:nvSpPr>
          <p:cNvPr id="22" name="Szöveg helye 21"/>
          <p:cNvSpPr>
            <a:spLocks noGrp="1"/>
          </p:cNvSpPr>
          <p:nvPr>
            <p:ph type="body" sz="quarter" idx="3"/>
          </p:nvPr>
        </p:nvSpPr>
        <p:spPr>
          <a:xfrm>
            <a:off x="6750733" y="1811737"/>
            <a:ext cx="4622537" cy="576262"/>
          </a:xfrm>
        </p:spPr>
        <p:txBody>
          <a:bodyPr/>
          <a:lstStyle/>
          <a:p>
            <a:r>
              <a:rPr lang="hu-HU" dirty="0" smtClean="0"/>
              <a:t>Szabályok</a:t>
            </a:r>
            <a:endParaRPr lang="hu-HU" dirty="0"/>
          </a:p>
        </p:txBody>
      </p:sp>
      <p:sp>
        <p:nvSpPr>
          <p:cNvPr id="23" name="Tartalom helye 22"/>
          <p:cNvSpPr>
            <a:spLocks noGrp="1"/>
          </p:cNvSpPr>
          <p:nvPr>
            <p:ph sz="quarter" idx="4"/>
          </p:nvPr>
        </p:nvSpPr>
        <p:spPr>
          <a:xfrm>
            <a:off x="6859913" y="2447137"/>
            <a:ext cx="4895056" cy="2631375"/>
          </a:xfrm>
        </p:spPr>
        <p:txBody>
          <a:bodyPr>
            <a:noAutofit/>
          </a:bodyPr>
          <a:lstStyle/>
          <a:p>
            <a:r>
              <a:rPr lang="hu-HU" sz="2400" dirty="0" smtClean="0"/>
              <a:t>Felváltva X és O.</a:t>
            </a:r>
          </a:p>
          <a:p>
            <a:r>
              <a:rPr lang="hu-HU" sz="2400" dirty="0" smtClean="0"/>
              <a:t>Az nyer, akinek hamarabb kigyűlik 3 azonos jel ugyanazon sorban, oszlopban vagy átlóban.</a:t>
            </a:r>
          </a:p>
          <a:p>
            <a:r>
              <a:rPr lang="hu-HU" sz="2400" dirty="0" smtClean="0"/>
              <a:t>Egyébként döntetlen.</a:t>
            </a:r>
          </a:p>
          <a:p>
            <a:endParaRPr lang="hu-HU" sz="2400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2383452" y="2051711"/>
            <a:ext cx="3357348" cy="3357348"/>
            <a:chOff x="2383452" y="2051711"/>
            <a:chExt cx="3357348" cy="3357348"/>
          </a:xfrm>
        </p:grpSpPr>
        <p:sp>
          <p:nvSpPr>
            <p:cNvPr id="5" name="Téglalap 4"/>
            <p:cNvSpPr/>
            <p:nvPr/>
          </p:nvSpPr>
          <p:spPr>
            <a:xfrm>
              <a:off x="2383452" y="2051711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4621684" y="2051711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621681" y="3184445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2383452" y="4289943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/>
            <p:cNvSpPr/>
            <p:nvPr/>
          </p:nvSpPr>
          <p:spPr>
            <a:xfrm>
              <a:off x="3502568" y="2051711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3502568" y="3170827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2383452" y="3170827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502568" y="4289943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621681" y="4285422"/>
              <a:ext cx="1119116" cy="1119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orzás 15"/>
            <p:cNvSpPr/>
            <p:nvPr/>
          </p:nvSpPr>
          <p:spPr>
            <a:xfrm>
              <a:off x="3502568" y="3161730"/>
              <a:ext cx="1119116" cy="111911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ánk 16"/>
            <p:cNvSpPr/>
            <p:nvPr/>
          </p:nvSpPr>
          <p:spPr>
            <a:xfrm>
              <a:off x="3609474" y="2154069"/>
              <a:ext cx="905303" cy="905303"/>
            </a:xfrm>
            <a:prstGeom prst="don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8" name="Szorzás 17"/>
            <p:cNvSpPr/>
            <p:nvPr/>
          </p:nvSpPr>
          <p:spPr>
            <a:xfrm>
              <a:off x="4621683" y="2060808"/>
              <a:ext cx="1119116" cy="111911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Fánk 18"/>
            <p:cNvSpPr/>
            <p:nvPr/>
          </p:nvSpPr>
          <p:spPr>
            <a:xfrm>
              <a:off x="2490359" y="4405946"/>
              <a:ext cx="905303" cy="905303"/>
            </a:xfrm>
            <a:prstGeom prst="don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6859913" y="5180138"/>
            <a:ext cx="393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Ha mindenki ügyesen játszik, mindig döntetlen a vége, senki sem nyer.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hu-HU" dirty="0" err="1" smtClean="0"/>
              <a:t>Tórusz</a:t>
            </a:r>
            <a:r>
              <a:rPr lang="hu-HU" dirty="0" smtClean="0"/>
              <a:t> </a:t>
            </a:r>
            <a:r>
              <a:rPr lang="hu-HU" dirty="0" err="1" smtClean="0"/>
              <a:t>Tic</a:t>
            </a:r>
            <a:r>
              <a:rPr lang="hu-HU" dirty="0" smtClean="0"/>
              <a:t> </a:t>
            </a:r>
            <a:r>
              <a:rPr lang="hu-HU" dirty="0" err="1" smtClean="0"/>
              <a:t>Tac</a:t>
            </a:r>
            <a:r>
              <a:rPr lang="hu-HU" dirty="0" smtClean="0"/>
              <a:t> </a:t>
            </a:r>
            <a:r>
              <a:rPr lang="hu-HU" dirty="0" err="1" smtClean="0"/>
              <a:t>Toe</a:t>
            </a:r>
            <a:endParaRPr lang="hu-HU" dirty="0"/>
          </a:p>
        </p:txBody>
      </p:sp>
      <p:sp>
        <p:nvSpPr>
          <p:cNvPr id="22" name="Szöveg helye 21"/>
          <p:cNvSpPr>
            <a:spLocks noGrp="1"/>
          </p:cNvSpPr>
          <p:nvPr>
            <p:ph type="body" sz="quarter" idx="3"/>
          </p:nvPr>
        </p:nvSpPr>
        <p:spPr>
          <a:xfrm>
            <a:off x="6750733" y="1811737"/>
            <a:ext cx="4622537" cy="576262"/>
          </a:xfrm>
        </p:spPr>
        <p:txBody>
          <a:bodyPr/>
          <a:lstStyle/>
          <a:p>
            <a:r>
              <a:rPr lang="hu-HU" dirty="0" smtClean="0"/>
              <a:t>Szabályok</a:t>
            </a:r>
            <a:endParaRPr lang="hu-HU" dirty="0"/>
          </a:p>
        </p:txBody>
      </p:sp>
      <p:sp>
        <p:nvSpPr>
          <p:cNvPr id="23" name="Tartalom helye 22"/>
          <p:cNvSpPr>
            <a:spLocks noGrp="1"/>
          </p:cNvSpPr>
          <p:nvPr>
            <p:ph sz="quarter" idx="4"/>
          </p:nvPr>
        </p:nvSpPr>
        <p:spPr>
          <a:xfrm>
            <a:off x="6859913" y="2447137"/>
            <a:ext cx="4895056" cy="2631375"/>
          </a:xfrm>
        </p:spPr>
        <p:txBody>
          <a:bodyPr>
            <a:noAutofit/>
          </a:bodyPr>
          <a:lstStyle/>
          <a:p>
            <a:r>
              <a:rPr lang="hu-HU" sz="2400" dirty="0" smtClean="0"/>
              <a:t>Felváltva X és O.</a:t>
            </a:r>
          </a:p>
          <a:p>
            <a:r>
              <a:rPr lang="hu-HU" sz="2400" dirty="0" smtClean="0"/>
              <a:t>Az nyer, akinek hamarabb kigyűlik 3 azonos jel ugyanazon sorban, oszlopban vagy „</a:t>
            </a:r>
            <a:r>
              <a:rPr lang="hu-HU" sz="2400" b="1" dirty="0" smtClean="0"/>
              <a:t>átló</a:t>
            </a:r>
            <a:r>
              <a:rPr lang="hu-HU" sz="2400" dirty="0" smtClean="0"/>
              <a:t>ban”.</a:t>
            </a:r>
          </a:p>
          <a:p>
            <a:r>
              <a:rPr lang="hu-HU" sz="2400" dirty="0" smtClean="0"/>
              <a:t>Egyébként döntetlen.</a:t>
            </a:r>
          </a:p>
          <a:p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2383452" y="2051711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621684" y="2051711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621684" y="3170827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83452" y="4289943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502568" y="2051711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502568" y="3170827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383452" y="3170827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502568" y="4289943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621682" y="4293147"/>
            <a:ext cx="1119116" cy="11191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orzás 15"/>
          <p:cNvSpPr/>
          <p:nvPr/>
        </p:nvSpPr>
        <p:spPr>
          <a:xfrm>
            <a:off x="3502567" y="4271749"/>
            <a:ext cx="1119116" cy="11191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orzás 17"/>
          <p:cNvSpPr/>
          <p:nvPr/>
        </p:nvSpPr>
        <p:spPr>
          <a:xfrm>
            <a:off x="4621683" y="2060808"/>
            <a:ext cx="1119116" cy="11191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6859913" y="5180138"/>
            <a:ext cx="393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Ha mindenki ügyesen játszik,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az első játékos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nyer.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Szorzás 20"/>
          <p:cNvSpPr/>
          <p:nvPr/>
        </p:nvSpPr>
        <p:spPr>
          <a:xfrm>
            <a:off x="2383451" y="3152633"/>
            <a:ext cx="1119116" cy="11191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>
            <a:off x="3905175" y="1923607"/>
            <a:ext cx="313899" cy="249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>
            <a:off x="3905175" y="5279406"/>
            <a:ext cx="313899" cy="249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Jobbra nyíl 27"/>
          <p:cNvSpPr/>
          <p:nvPr/>
        </p:nvSpPr>
        <p:spPr>
          <a:xfrm rot="5400000">
            <a:off x="5583847" y="3601301"/>
            <a:ext cx="313899" cy="249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 rot="5400000">
            <a:off x="2215689" y="3605849"/>
            <a:ext cx="313899" cy="249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383451" y="2060808"/>
            <a:ext cx="3357347" cy="33573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2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673</TotalTime>
  <Words>318</Words>
  <Application>Microsoft Office PowerPoint</Application>
  <PresentationFormat>Szélesvásznú</PresentationFormat>
  <Paragraphs>46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Parallaxis</vt:lpstr>
      <vt:lpstr>Felületek geometriája</vt:lpstr>
      <vt:lpstr>Hány különböző ábrát látunk?</vt:lpstr>
      <vt:lpstr>Mitől lesz két felület „egyforma”?</vt:lpstr>
      <vt:lpstr>Topológia, geometria</vt:lpstr>
      <vt:lpstr>Honnan tudjuk, hogy a föld gömb alakú?</vt:lpstr>
      <vt:lpstr>Három ház, három kút</vt:lpstr>
      <vt:lpstr>Három ház, három kút</vt:lpstr>
      <vt:lpstr>Tic Tac Toe</vt:lpstr>
      <vt:lpstr>Tórusz Tic Tac Toe</vt:lpstr>
      <vt:lpstr>Milyen alakú a világegyetem?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Felületek geometriája</dc:title>
  <dc:creator>Norbert Bogya</dc:creator>
  <cp:lastModifiedBy>Norbert Bogya</cp:lastModifiedBy>
  <cp:revision>25</cp:revision>
  <dcterms:created xsi:type="dcterms:W3CDTF">2019-09-25T17:43:34Z</dcterms:created>
  <dcterms:modified xsi:type="dcterms:W3CDTF">2019-09-27T14:24:17Z</dcterms:modified>
</cp:coreProperties>
</file>