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16"/>
  </p:notesMasterIdLst>
  <p:sldIdLst>
    <p:sldId id="256" r:id="rId2"/>
    <p:sldId id="257" r:id="rId3"/>
    <p:sldId id="259" r:id="rId4"/>
    <p:sldId id="260" r:id="rId5"/>
    <p:sldId id="261" r:id="rId6"/>
    <p:sldId id="265" r:id="rId7"/>
    <p:sldId id="264" r:id="rId8"/>
    <p:sldId id="266" r:id="rId9"/>
    <p:sldId id="263" r:id="rId10"/>
    <p:sldId id="267" r:id="rId11"/>
    <p:sldId id="269" r:id="rId12"/>
    <p:sldId id="270" r:id="rId13"/>
    <p:sldId id="273" r:id="rId14"/>
    <p:sldId id="25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18511606-8F57-474A-B48C-E90FBDF4F906}">
          <p14:sldIdLst>
            <p14:sldId id="256"/>
            <p14:sldId id="257"/>
            <p14:sldId id="259"/>
            <p14:sldId id="260"/>
            <p14:sldId id="261"/>
            <p14:sldId id="265"/>
            <p14:sldId id="264"/>
            <p14:sldId id="266"/>
            <p14:sldId id="263"/>
            <p14:sldId id="267"/>
            <p14:sldId id="269"/>
            <p14:sldId id="270"/>
            <p14:sldId id="273"/>
            <p14:sldId id="25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napToObjects="1">
      <p:cViewPr>
        <p:scale>
          <a:sx n="81" d="100"/>
          <a:sy n="81" d="100"/>
        </p:scale>
        <p:origin x="-1200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59" d="100"/>
          <a:sy n="59" d="100"/>
        </p:scale>
        <p:origin x="-25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t>2014.11.24.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2014.11.24.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2014.11.24.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035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2014.11.24.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7408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34000" y="1600200"/>
            <a:ext cx="33528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142871-7357-434F-A8F3-CECC6D136ADE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2C4939-F161-2245-8138-B1FA9F0D34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Click to edit Master title style</a:t>
            </a:r>
            <a:endParaRPr kumimoji="0" lang="en-US" sz="2400" b="1" i="0" u="none" strike="noStrike" kern="1200" cap="all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2014.11.24.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2014.11.24.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2014.11.24.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2014.11.24.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2014.11.24.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2014.11.24.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5172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2014.11.24.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2014.11.24.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t>2014.11.24.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pic>
        <p:nvPicPr>
          <p:cNvPr id="7" name="Picture 8" descr="prezentacio_2020_beliv_bg_ME.jpg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15" y="0"/>
            <a:ext cx="914256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50" r:id="rId13"/>
    <p:sldLayoutId id="2147483656" r:id="rId14"/>
    <p:sldLayoutId id="2147483657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6336704" cy="1440160"/>
          </a:xfrm>
        </p:spPr>
        <p:txBody>
          <a:bodyPr/>
          <a:lstStyle/>
          <a:p>
            <a:r>
              <a:rPr lang="hu-HU" dirty="0" smtClean="0"/>
              <a:t>Továbbtanulási</a:t>
            </a:r>
            <a:br>
              <a:rPr lang="hu-HU" dirty="0" smtClean="0"/>
            </a:br>
            <a:r>
              <a:rPr lang="hu-HU" dirty="0" smtClean="0"/>
              <a:t>tájékoztató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69770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9486" y="157200"/>
            <a:ext cx="6776809" cy="926976"/>
          </a:xfrm>
        </p:spPr>
        <p:txBody>
          <a:bodyPr/>
          <a:lstStyle/>
          <a:p>
            <a:r>
              <a:rPr lang="hu-HU" sz="2800" dirty="0" smtClean="0"/>
              <a:t>Specializáció nélküli teljesítés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7544" y="1844824"/>
            <a:ext cx="48245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b="1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Személyre szabható képzés, szabadon választható tárgyak gazdag választéka</a:t>
            </a:r>
            <a:endParaRPr lang="hu-HU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Széleskörű továbbtanulási lehetőség</a:t>
            </a:r>
            <a:endParaRPr lang="hu-HU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hu-H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Piacképes, stabil, matematikai ismereteket közvetítő diploma</a:t>
            </a:r>
            <a:endParaRPr lang="hu-HU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C:\Users\horvath\Documents\zome600cellkozep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087" y="2348880"/>
            <a:ext cx="3675441" cy="35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479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9486" y="164949"/>
            <a:ext cx="6776809" cy="926976"/>
          </a:xfrm>
        </p:spPr>
        <p:txBody>
          <a:bodyPr/>
          <a:lstStyle/>
          <a:p>
            <a:r>
              <a:rPr lang="hu-HU" sz="2800" dirty="0" smtClean="0"/>
              <a:t>Osztatlan </a:t>
            </a:r>
            <a:r>
              <a:rPr lang="hu-HU" sz="2800" dirty="0" err="1" smtClean="0"/>
              <a:t>matematika-x</a:t>
            </a:r>
            <a:r>
              <a:rPr lang="hu-HU" sz="2800" dirty="0" smtClean="0"/>
              <a:t> szakos tanárképzés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7544" y="1844824"/>
            <a:ext cx="48245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képzés célja </a:t>
            </a:r>
            <a:endParaRPr lang="hu-HU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Matematikatanárok képzése, akik a közoktatás 5.-től 12. osztályáig matematikát taníthatnak, valamint közép és emelt szinten érettségiztethetnek.</a:t>
            </a:r>
          </a:p>
          <a:p>
            <a:pPr lvl="1"/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Általános iskolai tanár (8 + 2 félév)</a:t>
            </a:r>
          </a:p>
          <a:p>
            <a:pPr lvl="1"/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Középiskolai tanár (10 + 2 félév)</a:t>
            </a:r>
          </a:p>
          <a:p>
            <a:pPr lvl="1"/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Z:\plakat2013\tanterem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140968"/>
            <a:ext cx="4704000" cy="35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25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4131568" cy="926976"/>
          </a:xfrm>
        </p:spPr>
        <p:txBody>
          <a:bodyPr/>
          <a:lstStyle/>
          <a:p>
            <a:r>
              <a:rPr lang="hu-HU" sz="2800" dirty="0" smtClean="0"/>
              <a:t>mesterszakok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7544" y="1844824"/>
            <a:ext cx="482453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atematikus mesterszak </a:t>
            </a:r>
            <a:endParaRPr lang="hu-HU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Alkalmazott matematikus mesterszak</a:t>
            </a:r>
            <a:endParaRPr lang="hu-HU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Z:\plakat2013\Bailey-Borwein-Plouffe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12" y="4221088"/>
            <a:ext cx="76200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028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4131568" cy="926976"/>
          </a:xfrm>
        </p:spPr>
        <p:txBody>
          <a:bodyPr/>
          <a:lstStyle/>
          <a:p>
            <a:r>
              <a:rPr lang="hu-HU" sz="2800" dirty="0" smtClean="0"/>
              <a:t>Doktori (PhD) képzés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7544" y="1844824"/>
            <a:ext cx="482453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Képzési programok</a:t>
            </a:r>
            <a:endParaRPr lang="hu-HU" b="1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lgebra</a:t>
            </a:r>
            <a:endParaRPr lang="hu-HU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Analízis</a:t>
            </a:r>
          </a:p>
          <a:p>
            <a:endParaRPr lang="hu-HU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Dinamikus rendszerek</a:t>
            </a:r>
          </a:p>
          <a:p>
            <a:endParaRPr lang="hu-HU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u-HU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Sztochasztika</a:t>
            </a:r>
            <a:endParaRPr lang="hu-HU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Geometria</a:t>
            </a:r>
          </a:p>
          <a:p>
            <a:endParaRPr lang="hu-HU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Kombinatorika és elméleti számítástudomány</a:t>
            </a:r>
          </a:p>
          <a:p>
            <a:endParaRPr lang="hu-HU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Matematikadidaktika</a:t>
            </a:r>
            <a:endParaRPr lang="hu-HU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Z:\plakat2013\czg-sch-jh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492896"/>
            <a:ext cx="3230880" cy="254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455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4419600" cy="2016224"/>
          </a:xfrm>
        </p:spPr>
        <p:txBody>
          <a:bodyPr/>
          <a:lstStyle/>
          <a:p>
            <a:r>
              <a:rPr lang="hu-HU"/>
              <a:t>KÖSZÖNÖM </a:t>
            </a:r>
            <a:br>
              <a:rPr lang="hu-HU"/>
            </a:br>
            <a:r>
              <a:rPr lang="hu-HU"/>
              <a:t>A FIGYELMET!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53298"/>
            <a:ext cx="721050" cy="71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528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4131568" cy="926976"/>
          </a:xfrm>
        </p:spPr>
        <p:txBody>
          <a:bodyPr/>
          <a:lstStyle/>
          <a:p>
            <a:r>
              <a:rPr lang="hu-HU" sz="2800" dirty="0" smtClean="0"/>
              <a:t>MATEMATIKA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7544" y="1844824"/>
            <a:ext cx="482453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MIÉRT ÉRDEMES MATEMATIKÁT TANULNI? </a:t>
            </a:r>
            <a:endParaRPr lang="hu-HU" b="1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Hasznos</a:t>
            </a:r>
            <a:endParaRPr lang="hu-HU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Közismert tény, hogy a matematikus szakma a világon az egyik legjobb. Manapság egyre több, a bankszektorhoz, vagy a pénzügyi világhoz tartozó, vagy az informatika területén tevékenykedő cég alkalmaz alapszakos diplomával rendelkezőket. A magas szintű tudás fontos követelmény. </a:t>
            </a:r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5868144" y="1844823"/>
            <a:ext cx="2736304" cy="36317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 smtClean="0"/>
              <a:t>Best </a:t>
            </a:r>
            <a:r>
              <a:rPr lang="hu-HU" dirty="0" err="1" smtClean="0"/>
              <a:t>jobs</a:t>
            </a:r>
            <a:r>
              <a:rPr lang="hu-HU" dirty="0" smtClean="0"/>
              <a:t> of 2014 </a:t>
            </a:r>
            <a:r>
              <a:rPr lang="hu-HU" dirty="0"/>
              <a:t>(</a:t>
            </a:r>
            <a:r>
              <a:rPr lang="hu-HU" dirty="0" err="1" smtClean="0"/>
              <a:t>CareerCast</a:t>
            </a:r>
            <a:r>
              <a:rPr lang="hu-HU" dirty="0" smtClean="0"/>
              <a:t>  </a:t>
            </a:r>
            <a:r>
              <a:rPr lang="hu-HU" dirty="0" err="1" smtClean="0"/>
              <a:t>2014</a:t>
            </a:r>
            <a:r>
              <a:rPr lang="hu-HU" dirty="0" smtClean="0"/>
              <a:t>)</a:t>
            </a:r>
          </a:p>
          <a:p>
            <a:pPr marL="342900" indent="-342900">
              <a:buAutoNum type="arabicPeriod"/>
            </a:pPr>
            <a:r>
              <a:rPr lang="hu-HU" dirty="0" err="1" smtClean="0"/>
              <a:t>Mathematician</a:t>
            </a:r>
            <a:endParaRPr lang="hu-HU" dirty="0" smtClean="0"/>
          </a:p>
          <a:p>
            <a:pPr marL="342900" indent="-342900">
              <a:buAutoNum type="arabicPeriod"/>
            </a:pPr>
            <a:r>
              <a:rPr lang="hu-HU" dirty="0" err="1" smtClean="0"/>
              <a:t>Tenured</a:t>
            </a:r>
            <a:r>
              <a:rPr lang="hu-HU" dirty="0" smtClean="0"/>
              <a:t> </a:t>
            </a:r>
            <a:r>
              <a:rPr lang="hu-HU" dirty="0" err="1" smtClean="0"/>
              <a:t>university</a:t>
            </a:r>
            <a:r>
              <a:rPr lang="hu-HU" dirty="0" smtClean="0"/>
              <a:t> professor</a:t>
            </a:r>
          </a:p>
          <a:p>
            <a:pPr marL="342900" indent="-342900">
              <a:buAutoNum type="arabicPeriod"/>
            </a:pPr>
            <a:r>
              <a:rPr lang="hu-HU" dirty="0" err="1" smtClean="0"/>
              <a:t>Statistician</a:t>
            </a:r>
            <a:endParaRPr lang="hu-HU" dirty="0" smtClean="0"/>
          </a:p>
          <a:p>
            <a:pPr marL="342900" indent="-342900">
              <a:buAutoNum type="arabicPeriod"/>
            </a:pPr>
            <a:r>
              <a:rPr lang="hu-HU" dirty="0" err="1" smtClean="0"/>
              <a:t>Actuary</a:t>
            </a:r>
            <a:endParaRPr lang="hu-HU" dirty="0" smtClean="0"/>
          </a:p>
          <a:p>
            <a:pPr marL="342900" indent="-342900">
              <a:buAutoNum type="arabicPeriod"/>
            </a:pPr>
            <a:r>
              <a:rPr lang="hu-HU" dirty="0" smtClean="0"/>
              <a:t>Audiologist</a:t>
            </a:r>
          </a:p>
          <a:p>
            <a:pPr marL="342900" indent="-342900">
              <a:buAutoNum type="arabicPeriod"/>
            </a:pPr>
            <a:r>
              <a:rPr lang="hu-HU" dirty="0" err="1" smtClean="0"/>
              <a:t>Dental</a:t>
            </a:r>
            <a:r>
              <a:rPr lang="hu-HU" dirty="0" smtClean="0"/>
              <a:t> </a:t>
            </a:r>
            <a:r>
              <a:rPr lang="hu-HU" dirty="0" err="1" smtClean="0"/>
              <a:t>Hygienist</a:t>
            </a:r>
            <a:endParaRPr lang="hu-HU" dirty="0" smtClean="0"/>
          </a:p>
          <a:p>
            <a:pPr marL="342900" indent="-342900">
              <a:buAutoNum type="arabicPeriod"/>
            </a:pPr>
            <a:r>
              <a:rPr lang="hu-HU" dirty="0" smtClean="0"/>
              <a:t>Software </a:t>
            </a:r>
            <a:r>
              <a:rPr lang="hu-HU" dirty="0" err="1" smtClean="0"/>
              <a:t>engineer</a:t>
            </a:r>
            <a:endParaRPr lang="hu-HU" dirty="0" smtClean="0"/>
          </a:p>
          <a:p>
            <a:pPr marL="342900" indent="-342900">
              <a:buAutoNum type="arabicPeriod"/>
            </a:pPr>
            <a:r>
              <a:rPr lang="hu-HU" dirty="0" smtClean="0"/>
              <a:t>Computer Systems </a:t>
            </a:r>
            <a:r>
              <a:rPr lang="hu-HU" dirty="0" err="1" smtClean="0"/>
              <a:t>Analyst</a:t>
            </a:r>
            <a:endParaRPr lang="hu-HU" dirty="0" smtClean="0"/>
          </a:p>
          <a:p>
            <a:pPr marL="342900" indent="-342900">
              <a:buAutoNum type="arabicPeriod"/>
            </a:pPr>
            <a:r>
              <a:rPr lang="hu-HU" dirty="0" err="1" smtClean="0"/>
              <a:t>Occupational</a:t>
            </a:r>
            <a:r>
              <a:rPr lang="hu-HU" dirty="0" smtClean="0"/>
              <a:t> </a:t>
            </a:r>
            <a:r>
              <a:rPr lang="hu-HU" dirty="0" err="1" smtClean="0"/>
              <a:t>Therapist</a:t>
            </a:r>
            <a:endParaRPr lang="hu-HU" dirty="0" smtClean="0"/>
          </a:p>
          <a:p>
            <a:pPr marL="342900" indent="-342900">
              <a:buAutoNum type="arabicPeriod"/>
            </a:pPr>
            <a:r>
              <a:rPr lang="hu-HU" dirty="0" err="1" smtClean="0"/>
              <a:t>Speech</a:t>
            </a:r>
            <a:r>
              <a:rPr lang="hu-HU" dirty="0" smtClean="0"/>
              <a:t> </a:t>
            </a:r>
            <a:r>
              <a:rPr lang="hu-HU" dirty="0" err="1" smtClean="0"/>
              <a:t>Pathologist</a:t>
            </a:r>
            <a:endParaRPr lang="hu-HU" dirty="0" smtClean="0"/>
          </a:p>
          <a:p>
            <a:pPr marL="342900" indent="-342900">
              <a:buAutoNum type="arabicPeriod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78951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4131568" cy="926976"/>
          </a:xfrm>
        </p:spPr>
        <p:txBody>
          <a:bodyPr/>
          <a:lstStyle/>
          <a:p>
            <a:r>
              <a:rPr lang="hu-HU" sz="2800" dirty="0" smtClean="0"/>
              <a:t>SZTE Bolyai INTÉZET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7544" y="1844824"/>
            <a:ext cx="482453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Matematika Alapszak (</a:t>
            </a:r>
            <a:r>
              <a:rPr lang="hu-HU" b="1" cap="all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bSc</a:t>
            </a:r>
            <a:r>
              <a:rPr lang="hu-HU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hu-HU" b="1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Megújuló alapszak</a:t>
            </a:r>
            <a:endParaRPr lang="hu-HU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Azok a fiatalok, akik 2015 szeptemberében kezdik tanulmányaikat nálunk, egy minden elemében megújult képzésben vehetnek részt.</a:t>
            </a:r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www.model.u-szeged.hu/data/gallery/images/p10607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629928"/>
            <a:ext cx="4216095" cy="28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137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4131568" cy="926976"/>
          </a:xfrm>
        </p:spPr>
        <p:txBody>
          <a:bodyPr/>
          <a:lstStyle/>
          <a:p>
            <a:r>
              <a:rPr lang="hu-HU" sz="2800" dirty="0" smtClean="0"/>
              <a:t>MATEMATIKA BSC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7544" y="1844824"/>
            <a:ext cx="482453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ÚJDONSÁGOK</a:t>
            </a:r>
            <a:endParaRPr lang="hu-HU" b="1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Kevesebb vizsga</a:t>
            </a:r>
          </a:p>
          <a:p>
            <a:pPr marL="0" lvl="1"/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Egyik félévben sincs négynél több komoly tárgyból vizsga</a:t>
            </a:r>
          </a:p>
          <a:p>
            <a:pPr lvl="1"/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Több specializáció</a:t>
            </a:r>
          </a:p>
          <a:p>
            <a:pPr marL="0" lvl="1"/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hu-H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Az új specializációink a munkaerőpiac változásait követik.</a:t>
            </a:r>
            <a:endParaRPr lang="hu-H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hu-H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hu-H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Lorenz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598870"/>
            <a:ext cx="187642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2363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4131568" cy="926976"/>
          </a:xfrm>
        </p:spPr>
        <p:txBody>
          <a:bodyPr/>
          <a:lstStyle/>
          <a:p>
            <a:r>
              <a:rPr lang="hu-HU" sz="2800" dirty="0" smtClean="0"/>
              <a:t>SPECIALIZÁCIÓK 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7544" y="1844824"/>
            <a:ext cx="482453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SZAKIRÁNYOK</a:t>
            </a:r>
            <a:endParaRPr lang="hu-HU" b="1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Matematikus</a:t>
            </a:r>
            <a:endParaRPr lang="hu-HU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Alkalmazott matematikus</a:t>
            </a:r>
            <a:endParaRPr lang="hu-HU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hu-H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Informatikus</a:t>
            </a:r>
          </a:p>
          <a:p>
            <a:endParaRPr lang="hu-H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azdasági</a:t>
            </a:r>
            <a:endParaRPr lang="hu-HU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Szakirány nélküli</a:t>
            </a:r>
            <a:endParaRPr lang="hu-HU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5868144" y="1844824"/>
            <a:ext cx="2736304" cy="36317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098" name="Picture 2" descr="Z:\propkepgyujtemeny\propkepek\cave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74705"/>
            <a:ext cx="3687113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933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4131568" cy="926976"/>
          </a:xfrm>
        </p:spPr>
        <p:txBody>
          <a:bodyPr/>
          <a:lstStyle/>
          <a:p>
            <a:r>
              <a:rPr lang="hu-HU" sz="2800" dirty="0" smtClean="0"/>
              <a:t>Matematikus specializáció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683568" y="1852464"/>
            <a:ext cx="482453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b="1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agyományosan erős elméleti jellegű képzés</a:t>
            </a:r>
            <a:endParaRPr lang="hu-HU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Matematikus vagy alkalmazott matematikus mesterszakra készülőknek ajánljuk</a:t>
            </a:r>
            <a:endParaRPr lang="hu-HU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hu-H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Kitűnő alap a doktori képzéshez, kutatói pályához</a:t>
            </a:r>
            <a:endParaRPr lang="hu-HU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 descr="Z:\plakat2013\faktoriali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334599"/>
            <a:ext cx="2620798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975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36040" y="186726"/>
            <a:ext cx="7016279" cy="926976"/>
          </a:xfrm>
        </p:spPr>
        <p:txBody>
          <a:bodyPr/>
          <a:lstStyle/>
          <a:p>
            <a:r>
              <a:rPr lang="hu-HU" sz="2800" dirty="0" smtClean="0"/>
              <a:t>Alkalmazott matematikus specializáció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7544" y="1842410"/>
            <a:ext cx="48245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Alkalmazásközpontú, erős elméleti képzés</a:t>
            </a:r>
          </a:p>
          <a:p>
            <a:endParaRPr lang="hu-HU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Alkalmazott matematikus mesterszakra készülőknek ajánljuk</a:t>
            </a:r>
            <a:endParaRPr lang="hu-HU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hu-H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• Piacképes diploma stabil, széleskörű matematikai háttérrel</a:t>
            </a:r>
            <a:endParaRPr lang="hu-HU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 descr="Z:\plakat2013\Euler-prod-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852936"/>
            <a:ext cx="2870443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842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36040" y="186726"/>
            <a:ext cx="7016279" cy="926976"/>
          </a:xfrm>
        </p:spPr>
        <p:txBody>
          <a:bodyPr/>
          <a:lstStyle/>
          <a:p>
            <a:r>
              <a:rPr lang="hu-HU" sz="2800" dirty="0" smtClean="0"/>
              <a:t>Gazdasági Specializáció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7544" y="1844824"/>
            <a:ext cx="482453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b="1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Alkalmazásközpontú matematikai képzés gazdasági tárgyakkal kiegészítve</a:t>
            </a:r>
            <a:endParaRPr lang="hu-HU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Közvetlen továbbtanulási lehetőség pénzügyi és gazdasági mesterszakokra</a:t>
            </a:r>
            <a:endParaRPr lang="hu-HU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hu-H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Átfogó, mély ismereteket kínáló képzés piacképes diplomával </a:t>
            </a:r>
            <a:endParaRPr lang="hu-HU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1" name="Picture 5" descr="Z:\plakat2013\Ramanujan-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797152"/>
            <a:ext cx="63500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110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4131568" cy="926976"/>
          </a:xfrm>
        </p:spPr>
        <p:txBody>
          <a:bodyPr/>
          <a:lstStyle/>
          <a:p>
            <a:r>
              <a:rPr lang="hu-HU" sz="2800" dirty="0" smtClean="0"/>
              <a:t>Informatikai specializáció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7544" y="1844824"/>
            <a:ext cx="482453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b="1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Alkalmazásközpontú matematikai képzés informatikai tárgyakkal kiegészítve</a:t>
            </a:r>
            <a:endParaRPr lang="hu-HU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Közvetlen továbbtanulási lehetőség az informatikus mesterszakokon</a:t>
            </a:r>
            <a:endParaRPr lang="hu-HU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hu-H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Piacképes informatikai és matematikai ismereteket közvetítő diploma</a:t>
            </a:r>
            <a:endParaRPr lang="hu-HU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" descr="Z:\plakat2013\hat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584468"/>
            <a:ext cx="3528000" cy="411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403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</TotalTime>
  <Words>359</Words>
  <Application>Microsoft Office PowerPoint</Application>
  <PresentationFormat>Diavetítés a képernyőre (4:3 oldalarány)</PresentationFormat>
  <Paragraphs>112</Paragraphs>
  <Slides>14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5" baseType="lpstr">
      <vt:lpstr>Office-téma</vt:lpstr>
      <vt:lpstr>Továbbtanulási tájékoztató</vt:lpstr>
      <vt:lpstr>MATEMATIKA</vt:lpstr>
      <vt:lpstr>SZTE Bolyai INTÉZET</vt:lpstr>
      <vt:lpstr>MATEMATIKA BSC</vt:lpstr>
      <vt:lpstr>SPECIALIZÁCIÓK </vt:lpstr>
      <vt:lpstr>Matematikus specializáció</vt:lpstr>
      <vt:lpstr>Alkalmazott matematikus specializáció</vt:lpstr>
      <vt:lpstr>Gazdasági Specializáció</vt:lpstr>
      <vt:lpstr>Informatikai specializáció</vt:lpstr>
      <vt:lpstr>Specializáció nélküli teljesítés</vt:lpstr>
      <vt:lpstr>Osztatlan matematika-x szakos tanárképzés</vt:lpstr>
      <vt:lpstr>mesterszakok</vt:lpstr>
      <vt:lpstr>Doktori (PhD) képzés</vt:lpstr>
      <vt:lpstr>KÖSZÖNÖM  A FIGYELMET!</vt:lpstr>
    </vt:vector>
  </TitlesOfParts>
  <Company>novak.adam@gmail.com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horvath</cp:lastModifiedBy>
  <cp:revision>47</cp:revision>
  <dcterms:created xsi:type="dcterms:W3CDTF">2014-03-03T11:13:53Z</dcterms:created>
  <dcterms:modified xsi:type="dcterms:W3CDTF">2014-11-24T11:22:05Z</dcterms:modified>
</cp:coreProperties>
</file>