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7" r:id="rId11"/>
    <p:sldId id="268" r:id="rId12"/>
    <p:sldId id="272" r:id="rId13"/>
    <p:sldId id="273" r:id="rId14"/>
    <p:sldId id="26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75"/>
    <a:srgbClr val="E6D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0"/>
    <p:restoredTop sz="94452"/>
  </p:normalViewPr>
  <p:slideViewPr>
    <p:cSldViewPr snapToGrid="0" showGuides="1">
      <p:cViewPr>
        <p:scale>
          <a:sx n="88" d="100"/>
          <a:sy n="88" d="100"/>
        </p:scale>
        <p:origin x="704" y="768"/>
      </p:cViewPr>
      <p:guideLst>
        <p:guide orient="horz" pos="2160"/>
        <p:guide pos="3840"/>
      </p:guideLst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556D-970B-014B-939C-7643E97D0EB4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78B9-3FE0-4746-ACE3-911A520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578B9-3FE0-4746-ACE3-911A520AE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strong </a:t>
            </a:r>
            <a:r>
              <a:rPr lang="en-US" dirty="0" err="1"/>
              <a:t>Kuratowski</a:t>
            </a:r>
            <a:r>
              <a:rPr lang="en-US" dirty="0"/>
              <a:t> (removal creates planar), e is non-</a:t>
            </a:r>
            <a:r>
              <a:rPr lang="en-US" dirty="0" err="1"/>
              <a:t>Kuratowski</a:t>
            </a:r>
            <a:r>
              <a:rPr lang="en-US" dirty="0"/>
              <a:t>, yellow drawing is “only” optimal with e crossed, plenty of other optimal drawings, in some f is not crossed.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578B9-3FE0-4746-ACE3-911A520AE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578B9-3FE0-4746-ACE3-911A520AE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E,f,g,h</a:t>
            </a:r>
            <a:r>
              <a:rPr lang="en-US" dirty="0"/>
              <a:t> will be important later, only degree 4 </a:t>
            </a:r>
            <a:r>
              <a:rPr lang="en-US" dirty="0" err="1"/>
              <a:t>vertioces</a:t>
            </a:r>
            <a:r>
              <a:rPr lang="en-US" dirty="0"/>
              <a:t> </a:t>
            </a:r>
            <a:r>
              <a:rPr lang="en-US" dirty="0" err="1"/>
              <a:t>u,t,s</a:t>
            </a:r>
            <a:r>
              <a:rPr lang="en-US" dirty="0"/>
              <a:t>, the </a:t>
            </a:r>
            <a:r>
              <a:rPr lang="en-US" dirty="0" err="1"/>
              <a:t>v_i</a:t>
            </a:r>
            <a:r>
              <a:rPr lang="en-US" dirty="0"/>
              <a:t> are degree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578B9-3FE0-4746-ACE3-911A520AE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9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Redraw parallel copies is the right order for formulae: first x then all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578B9-3FE0-4746-ACE3-911A520AE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00B6E-FF97-E5A6-CF35-68BA7FCE1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ECC29-E94A-EAB0-66E2-3EA821FEE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693DE-C2C1-DDCF-A779-24B18C0E3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F294D-AFF9-1E9C-7F1D-FD29EFBC0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578B9-3FE0-4746-ACE3-911A520AE9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FA3-28F3-306A-7F31-23296965B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4D39F-EB73-6F84-9C0C-5C6CFF5B8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675A-6F95-AA8E-57B9-8FC2C974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DEC7D-15E5-4DAA-AAC6-AB0961CA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D1301-9AF0-2FFE-A0B3-F436F8B1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7DB7-B056-4388-451F-423E6AC0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7F94A-821E-AEC3-3B45-DA7335DF7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0293-E373-910C-05FB-699A2BFD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6497-3FC8-9899-5948-13665DEB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A623-CBF9-5F67-A60B-26EE5684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F7FBE-7835-A763-983D-5C9C4488A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994F-8CFE-269E-B6E7-2B4DFF388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6AC2-7E0A-BCDD-4FD8-6FDCC4EB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6DFAD-2DED-51B8-6510-0773ECCC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B082-1877-FF98-DA08-736C0CF1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D630-3BD1-EF9A-3EC5-20996962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F8B3-CF62-FDFF-9D20-D58CE70D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FB50-76A4-DE68-5E02-722E7737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1973-B3EC-14D7-DB81-FE4F1998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1735-CE34-0E01-2452-6808B3D3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E24F-0735-1EAD-61BC-31C23448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6F24D-A325-F4D4-64D5-2210DEBE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73ED8-40CE-0A7B-7AEB-35110FA8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9016-9B51-498D-DD1E-784F0B5C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CF87E-F485-23BC-6D15-0E391014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4236-A3D5-E51C-D3A6-0DCE9E7E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E66B-7130-4846-3889-50E874270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40602-1483-7E25-76FC-867317A0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12DC9-374C-B6C8-ABF2-960F1C62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4DF8-4F7A-826B-14AC-C7EF5202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E3A37-A646-CCEA-4648-F9D5A3A1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2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5CA-5D90-83B8-C325-AA18BA3E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D91FB-6107-B85F-6A98-502172DE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978B8-06F3-DDEC-9EC2-43523B54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A5388-78D4-AA82-4317-A3B24F036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1AB0B-B365-2131-B391-A9BF11B25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57A6F-D3A2-1E25-0029-CAA62A6A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12799-7732-3434-D37E-BF100E8B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FD2AC-2A69-EC6A-51CB-3F45D2AD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5C21-6A0E-BB28-9AA2-8035A66B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F7D1F-1787-C296-BBB1-F48DDAAA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BC99A-E5CD-9CB0-DEAC-16A22FDF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B0ECB-2AB6-FC39-2228-51B81B6F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54933-B156-20FB-6929-09C5FA22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66C0D-1959-185A-D6FE-3D8DEA56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EF47-B9D7-5A73-E071-E651474B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0DD1-F7E6-61DE-246D-EA860832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1754-CD58-B636-7571-29D5BB34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6C13F-ED25-4F26-6F5D-976D16575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FB05A-2FBB-FC2B-CD31-9A7C2F15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C008-8A18-7799-5530-DCFB61AE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3A694-9175-9B74-9F37-962529B3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0A03-9CC4-848A-E846-B240402D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1B6E7-FBB1-3E73-9CC9-422A79505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37098-4985-7272-A01A-2C36C704A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CEEBF-2A01-D156-D24A-E89EDA18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216F6-1B30-C613-6451-47CED6F4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04BC7-E69F-87D5-79D1-2625DD14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09387-0472-AFDA-67E7-6CCBE315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9BB27-8496-BDC9-6621-EF2D257E8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EA33C-24FB-24F7-7D77-E6C8E0CF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5/17/26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3D7C0-E2EC-8961-C305-A716FFB03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8F27-A9C7-8FBF-2FFD-AE65E3D44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701C-7B92-62F6-ABFF-AC266DF1A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3764"/>
            <a:ext cx="9144000" cy="2990979"/>
          </a:xfrm>
        </p:spPr>
        <p:txBody>
          <a:bodyPr>
            <a:normAutofit fontScale="90000"/>
          </a:bodyPr>
          <a:lstStyle/>
          <a:p>
            <a:r>
              <a:rPr lang="en-US" dirty="0"/>
              <a:t>Curious crossing critical edges: </a:t>
            </a:r>
            <a:br>
              <a:rPr lang="en-US" dirty="0"/>
            </a:br>
            <a:r>
              <a:rPr lang="en-US" dirty="0"/>
              <a:t>variations on </a:t>
            </a:r>
            <a:br>
              <a:rPr lang="en-US" dirty="0"/>
            </a:br>
            <a:r>
              <a:rPr lang="en-US" dirty="0"/>
              <a:t>an example of </a:t>
            </a:r>
            <a:r>
              <a:rPr lang="en-US" dirty="0" err="1"/>
              <a:t>Širáň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562D1-8B34-E5C1-F3FD-989A14EA1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788" y="4240491"/>
            <a:ext cx="9144000" cy="1655762"/>
          </a:xfrm>
        </p:spPr>
        <p:txBody>
          <a:bodyPr/>
          <a:lstStyle/>
          <a:p>
            <a:r>
              <a:rPr lang="en-US" dirty="0"/>
              <a:t>Éva Czabarka</a:t>
            </a:r>
          </a:p>
          <a:p>
            <a:r>
              <a:rPr lang="en-US" dirty="0"/>
              <a:t>Joint work with Alec Helm</a:t>
            </a:r>
          </a:p>
        </p:txBody>
      </p:sp>
    </p:spTree>
    <p:extLst>
      <p:ext uri="{BB962C8B-B14F-4D97-AF65-F5344CB8AC3E}">
        <p14:creationId xmlns:p14="http://schemas.microsoft.com/office/powerpoint/2010/main" val="256253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23B6E-CD9D-E46E-FD01-6A8AB4AB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6EC066-7447-8D6C-6E8D-163364516E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Optimal drawings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(a 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6EC066-7447-8D6C-6E8D-163364516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85B19-2BC3-7AA7-0399-CB3CD8E5D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0366" y="1825625"/>
                <a:ext cx="7603434" cy="4103227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Assume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/>
                  <a:t>then only copies of the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cross in an optimal drawing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If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cross in an optimal drawing,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If  some copy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does not cross in an optimal drawing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all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cross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 and all copies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[using </a:t>
                </a:r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Whitney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then only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cross in an optimal drawing, copies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are not crossed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crosses all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in any optimal drawing, copies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are always crossed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85B19-2BC3-7AA7-0399-CB3CD8E5D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0366" y="1825625"/>
                <a:ext cx="7603434" cy="4103227"/>
              </a:xfrm>
              <a:blipFill>
                <a:blip r:embed="rId4"/>
                <a:stretch>
                  <a:fillRect l="-667" t="-2154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A9ACDA-0674-5884-CA98-32D94A2D6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47" y="1879251"/>
            <a:ext cx="2922374" cy="3369153"/>
          </a:xfrm>
          <a:prstGeom prst="rect">
            <a:avLst/>
          </a:prstGeom>
          <a:solidFill>
            <a:srgbClr val="F5FF75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91713-7D4E-7BDF-B98E-721E30030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47" y="1879251"/>
            <a:ext cx="2922374" cy="3369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81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0FE9-A4F3-A739-F261-DDCCF28F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Kuratowski</a:t>
            </a:r>
            <a:r>
              <a:rPr lang="en-US" dirty="0"/>
              <a:t> edge crossed in every optimal drawing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36DA-8709-CDF3-62B5-C1FE37FE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4438" y="1784194"/>
                <a:ext cx="7339361" cy="425783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the only non-</a:t>
                </a:r>
                <a:r>
                  <a:rPr lang="en-US" dirty="0" err="1"/>
                  <a:t>Kuratowski</a:t>
                </a:r>
                <a:r>
                  <a:rPr lang="en-US" dirty="0"/>
                  <a:t> edge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only strong </a:t>
                </a:r>
                <a:r>
                  <a:rPr lang="en-US" dirty="0" err="1"/>
                  <a:t>Kuratowski</a:t>
                </a:r>
                <a:r>
                  <a:rPr lang="en-US" dirty="0"/>
                  <a:t> edge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1+3+3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=8&gt;7≥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=3⋅3=9&gt;7</m:t>
                    </m:r>
                  </m:oMath>
                </a14:m>
                <a:endParaRPr lang="en-US" b="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C00000"/>
                    </a:solidFill>
                  </a:rPr>
                  <a:t>The non-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Kuratowski</a:t>
                </a:r>
                <a:r>
                  <a:rPr lang="en-US" b="0" dirty="0">
                    <a:solidFill>
                      <a:srgbClr val="C00000"/>
                    </a:solidFill>
                  </a:rPr>
                  <a:t>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crossed in every optimal drawing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36DA-8709-CDF3-62B5-C1FE37FE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438" y="1784194"/>
                <a:ext cx="7339361" cy="4257831"/>
              </a:xfrm>
              <a:blipFill>
                <a:blip r:embed="rId2"/>
                <a:stretch>
                  <a:fillRect l="-1557" t="-3274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8ADC08D-F4C1-EFBD-81EA-FD9F2EE9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5" y="1706186"/>
            <a:ext cx="3719593" cy="4968607"/>
          </a:xfrm>
          <a:prstGeom prst="rect">
            <a:avLst/>
          </a:prstGeom>
          <a:solidFill>
            <a:srgbClr val="F5FF75"/>
          </a:solidFill>
        </p:spPr>
      </p:pic>
    </p:spTree>
    <p:extLst>
      <p:ext uri="{BB962C8B-B14F-4D97-AF65-F5344CB8AC3E}">
        <p14:creationId xmlns:p14="http://schemas.microsoft.com/office/powerpoint/2010/main" val="12303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9299-8C01-72E1-5982-B73CF0F27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6FD3-7271-C5EB-5A91-051203E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Kuratowski edges are not crossed in any optimal drawing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5E7FC5-EC60-9CA0-AE07-CFD03985C1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4438" y="1784194"/>
                <a:ext cx="7339361" cy="425783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the only non-</a:t>
                </a:r>
                <a:r>
                  <a:rPr lang="en-US" dirty="0" err="1"/>
                  <a:t>Kuratowski</a:t>
                </a:r>
                <a:r>
                  <a:rPr lang="en-US" dirty="0"/>
                  <a:t> edge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only strong </a:t>
                </a:r>
                <a:r>
                  <a:rPr lang="en-US" dirty="0" err="1"/>
                  <a:t>Kuratowski</a:t>
                </a:r>
                <a:r>
                  <a:rPr lang="en-US" dirty="0"/>
                  <a:t> edge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=2⋅2=4≥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=5&gt;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1+2+2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=5&gt;4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</a:rPr>
                  <a:t>The strong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Kuratowski</a:t>
                </a:r>
                <a:r>
                  <a:rPr lang="en-US" b="0" dirty="0">
                    <a:solidFill>
                      <a:srgbClr val="C00000"/>
                    </a:solidFill>
                  </a:rPr>
                  <a:t>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not crossed in any optimal drawing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5E7FC5-EC60-9CA0-AE07-CFD03985C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438" y="1784194"/>
                <a:ext cx="7339361" cy="4257831"/>
              </a:xfrm>
              <a:blipFill>
                <a:blip r:embed="rId2"/>
                <a:stretch>
                  <a:fillRect l="-1557" t="-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40CFD8F-8D48-AA7E-82E2-F473772D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5" y="1784194"/>
            <a:ext cx="3612157" cy="4618496"/>
          </a:xfrm>
          <a:prstGeom prst="rect">
            <a:avLst/>
          </a:prstGeom>
          <a:solidFill>
            <a:srgbClr val="F5FF75"/>
          </a:solidFill>
        </p:spPr>
      </p:pic>
    </p:spTree>
    <p:extLst>
      <p:ext uri="{BB962C8B-B14F-4D97-AF65-F5344CB8AC3E}">
        <p14:creationId xmlns:p14="http://schemas.microsoft.com/office/powerpoint/2010/main" val="23279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7CB3-1FB7-9752-2180-3631EF91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0F4E-0BF3-8C9B-0781-48185DB6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Kuratowski</a:t>
            </a:r>
            <a:r>
              <a:rPr lang="en-US" dirty="0"/>
              <a:t> edge is  not crossed in any optimal drawing but is crossing critical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EB3C8-4F9E-3BF9-0A00-FB4281A04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4438" y="1784194"/>
                <a:ext cx="7339361" cy="4257831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the only non-</a:t>
                </a:r>
                <a:r>
                  <a:rPr lang="en-US" dirty="0" err="1"/>
                  <a:t>Kuratowski</a:t>
                </a:r>
                <a:r>
                  <a:rPr lang="en-US" dirty="0"/>
                  <a:t> edge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=3⋅7=21≥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=22&gt;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1+3+7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=22&gt;21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The non-Kuratowski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not crossed in any optimal drawing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crossing critical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EB3C8-4F9E-3BF9-0A00-FB4281A04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438" y="1784194"/>
                <a:ext cx="7339361" cy="4257831"/>
              </a:xfrm>
              <a:blipFill>
                <a:blip r:embed="rId2"/>
                <a:stretch>
                  <a:fillRect l="-1384" t="-3571" r="-173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A5340A-2BA0-32B1-505E-29800246A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8" y="1578043"/>
            <a:ext cx="3251301" cy="5169119"/>
          </a:xfrm>
          <a:prstGeom prst="rect">
            <a:avLst/>
          </a:prstGeom>
          <a:solidFill>
            <a:srgbClr val="F5FF75"/>
          </a:solidFill>
        </p:spPr>
      </p:pic>
    </p:spTree>
    <p:extLst>
      <p:ext uri="{BB962C8B-B14F-4D97-AF65-F5344CB8AC3E}">
        <p14:creationId xmlns:p14="http://schemas.microsoft.com/office/powerpoint/2010/main" val="7870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43EB-27B8-3949-9428-8286A304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0EB71-EF2E-7AA0-D9BB-A0724682F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Fáry’s theorem gives that </a:t>
                </a:r>
                <a:r>
                  <a:rPr lang="en-US" dirty="0">
                    <a:solidFill>
                      <a:srgbClr val="7030A0"/>
                    </a:solidFill>
                  </a:rPr>
                  <a:t>simple planar graphs have planar rectilinear drawings</a:t>
                </a:r>
                <a:r>
                  <a:rPr lang="en-US" dirty="0"/>
                  <a:t> – all edges are drawn are straight lines.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rectilinear crossing number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the minimal crossing number over all rectilinear drawings.</a:t>
                </a:r>
              </a:p>
              <a:p>
                <a:r>
                  <a:rPr lang="en-US" dirty="0"/>
                  <a:t>We get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no </a:t>
                </a:r>
                <a:r>
                  <a:rPr lang="en-US" dirty="0" err="1"/>
                  <a:t>Kuratowski</a:t>
                </a:r>
                <a:r>
                  <a:rPr lang="en-US" dirty="0"/>
                  <a:t> subgraphs.</a:t>
                </a:r>
              </a:p>
              <a:p>
                <a:r>
                  <a:rPr lang="en-US" dirty="0"/>
                  <a:t>Clearly,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Bienstock – Dean 1993</a:t>
                </a:r>
                <a:r>
                  <a:rPr lang="en-US" dirty="0"/>
                  <a:t>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the rectilinear crossing number over the  class of graphs with crossing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unbounded.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We can ask all questions with respect to rectilinear drawings.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The answers are the same </a:t>
                </a:r>
                <a:r>
                  <a:rPr lang="en-US" dirty="0"/>
                  <a:t>- our examples still work; the appropriate drawings of the simple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can be done with straight line drawings, and for the weighted graphs, we can subdivide all but one of the parallel edges with a vertex, and draw the parallel copies close to the straight line.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0EB71-EF2E-7AA0-D9BB-A0724682F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198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68D43-3BAA-3233-D061-4BC72153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10" y="985610"/>
            <a:ext cx="4886779" cy="4886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F6512-3493-B716-53E7-418824116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344" y="1758995"/>
            <a:ext cx="1940536" cy="2716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0901E-9644-5D08-C1A1-E907DC2B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0" y="1873584"/>
            <a:ext cx="1996191" cy="27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5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9DFE-11B9-B1F5-C3E3-1CB711DC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923CE-A7BB-317D-D44F-E3E30A16A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Drawing of a 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Vertices are mapped to points of the plane </a:t>
                </a:r>
                <a:r>
                  <a:rPr lang="en-US" dirty="0" err="1"/>
                  <a:t>injectively</a:t>
                </a:r>
                <a:endParaRPr lang="en-US" dirty="0"/>
              </a:p>
              <a:p>
                <a:pPr lvl="1"/>
                <a:r>
                  <a:rPr lang="en-US" dirty="0"/>
                  <a:t>Edges are mapped to Jordan curves connecting their </a:t>
                </a:r>
                <a:r>
                  <a:rPr lang="en-US" dirty="0" err="1"/>
                  <a:t>endvertices</a:t>
                </a:r>
                <a:endParaRPr lang="en-US" dirty="0"/>
              </a:p>
              <a:p>
                <a:pPr lvl="1"/>
                <a:r>
                  <a:rPr lang="en-US" dirty="0"/>
                  <a:t>The interior of the edge curves are disjoint from the image of the vertex set</a:t>
                </a:r>
              </a:p>
              <a:p>
                <a:r>
                  <a:rPr lang="en-US" dirty="0"/>
                  <a:t>[identifying edges with their image] the </a:t>
                </a:r>
                <a:r>
                  <a:rPr lang="en-US" dirty="0">
                    <a:solidFill>
                      <a:srgbClr val="C00000"/>
                    </a:solidFill>
                  </a:rPr>
                  <a:t>crossing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of a drawing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crossing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the minimum crossing number over all of its drawings</a:t>
                </a:r>
              </a:p>
              <a:p>
                <a:r>
                  <a:rPr lang="en-US" dirty="0"/>
                  <a:t>Graph is planar if it has crossing number 0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C0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is crossing critical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-crossing critical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but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923CE-A7BB-317D-D44F-E3E30A16A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4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CC63-A105-01B0-8EE4-3DA55BEE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B1B09-D34F-E695-002F-34165FAF8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graph and its subdivisions have the same crossing number</a:t>
                </a:r>
              </a:p>
              <a:p>
                <a:r>
                  <a:rPr lang="en-US" dirty="0"/>
                  <a:t>Crossing number is monotone </a:t>
                </a:r>
                <a:r>
                  <a:rPr lang="en-US"/>
                  <a:t>with respect to </a:t>
                </a:r>
                <a:r>
                  <a:rPr lang="en-US" dirty="0"/>
                  <a:t>the subgraph relation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Graph will refer to multigraph from now on</a:t>
                </a:r>
              </a:p>
              <a:p>
                <a:r>
                  <a:rPr lang="en-US" dirty="0" err="1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Kuratowski</a:t>
                </a:r>
                <a:r>
                  <a:rPr lang="en-US" dirty="0"/>
                  <a:t> Theorem: A graph is nonplanar precisely when it contains a subdivision of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dirty="0"/>
                  <a:t> 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(in other words, up to topological equivalence the only 1-crossing critical graphs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>
                    <a:solidFill>
                      <a:srgbClr val="C00000"/>
                    </a:solidFill>
                  </a:rPr>
                  <a:t>Kuratowski</a:t>
                </a:r>
                <a:r>
                  <a:rPr lang="en-US" dirty="0">
                    <a:solidFill>
                      <a:srgbClr val="C00000"/>
                    </a:solidFill>
                  </a:rPr>
                  <a:t> subgraph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subdivision of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dirty="0"/>
                  <a:t> 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>
                    <a:solidFill>
                      <a:srgbClr val="C00000"/>
                    </a:solidFill>
                  </a:rPr>
                  <a:t>Kuratowski</a:t>
                </a:r>
                <a:r>
                  <a:rPr lang="en-US" dirty="0">
                    <a:solidFill>
                      <a:srgbClr val="C00000"/>
                    </a:solidFill>
                  </a:rPr>
                  <a:t> edge </a:t>
                </a:r>
                <a:r>
                  <a:rPr lang="en-US" dirty="0"/>
                  <a:t>if it is an edge of some </a:t>
                </a:r>
                <a:r>
                  <a:rPr lang="en-US" dirty="0" err="1"/>
                  <a:t>Kuratowski</a:t>
                </a:r>
                <a:r>
                  <a:rPr lang="en-US" dirty="0"/>
                  <a:t> subgraph.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B1B09-D34F-E695-002F-34165FAF8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241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8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41D7-078B-C66B-9EDC-85794CA5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B128B-1566-DC60-D5FA-C3D143E56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C00000"/>
                    </a:solidFill>
                  </a:rPr>
                  <a:t>strong </a:t>
                </a:r>
                <a:r>
                  <a:rPr lang="en-US" dirty="0" err="1">
                    <a:solidFill>
                      <a:srgbClr val="C00000"/>
                    </a:solidFill>
                  </a:rPr>
                  <a:t>Kuratowski</a:t>
                </a:r>
                <a:r>
                  <a:rPr lang="en-US" dirty="0">
                    <a:solidFill>
                      <a:srgbClr val="C00000"/>
                    </a:solidFill>
                  </a:rPr>
                  <a:t> edge </a:t>
                </a:r>
                <a:r>
                  <a:rPr lang="en-US" dirty="0"/>
                  <a:t>of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Kuratowski edge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in every Kuratowski subgraph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Kuratowski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edge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is not planar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is</a:t>
                </a:r>
              </a:p>
              <a:p>
                <a:r>
                  <a:rPr lang="en-US" dirty="0"/>
                  <a:t>If f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strong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Kuratowski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edge</a:t>
                </a:r>
                <a:r>
                  <a:rPr lang="en-US" dirty="0"/>
                  <a:t>, it is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crossing critical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edge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crossed in some optimal drawing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crossing critical</a:t>
                </a:r>
                <a:r>
                  <a:rPr lang="en-US" dirty="0"/>
                  <a:t>.</a:t>
                </a:r>
              </a:p>
              <a:p>
                <a:r>
                  <a:rPr lang="en-US" dirty="0" err="1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Širáň</a:t>
                </a:r>
                <a:r>
                  <a:rPr lang="en-US" dirty="0" err="1"/>
                  <a:t>’s</a:t>
                </a:r>
                <a:r>
                  <a:rPr lang="en-US" dirty="0"/>
                  <a:t> example: </a:t>
                </a:r>
                <a:r>
                  <a:rPr lang="en-US" dirty="0">
                    <a:solidFill>
                      <a:srgbClr val="C00000"/>
                    </a:solidFill>
                  </a:rPr>
                  <a:t>an optimal drawing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with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crossed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not a </a:t>
                </a:r>
                <a:r>
                  <a:rPr lang="en-US" dirty="0" err="1">
                    <a:solidFill>
                      <a:srgbClr val="C00000"/>
                    </a:solidFill>
                  </a:rPr>
                  <a:t>Kuratowski</a:t>
                </a:r>
                <a:r>
                  <a:rPr lang="en-US" dirty="0">
                    <a:solidFill>
                      <a:srgbClr val="C00000"/>
                    </a:solidFill>
                  </a:rPr>
                  <a:t> edge.</a:t>
                </a:r>
              </a:p>
              <a:p>
                <a:r>
                  <a:rPr lang="en-US" dirty="0"/>
                  <a:t>Note that </a:t>
                </a:r>
                <a:r>
                  <a:rPr lang="en-US" dirty="0" err="1"/>
                  <a:t>Širáň’s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other optimal drawings in which only </a:t>
                </a:r>
                <a:r>
                  <a:rPr lang="en-US" dirty="0" err="1"/>
                  <a:t>Kuratowski</a:t>
                </a:r>
                <a:r>
                  <a:rPr lang="en-US" dirty="0"/>
                  <a:t> edges cross.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B128B-1566-DC60-D5FA-C3D143E56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7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0AC1-4F9E-5B8B-B992-70AB0B61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19351"/>
            <a:ext cx="10515600" cy="1325563"/>
          </a:xfrm>
        </p:spPr>
        <p:txBody>
          <a:bodyPr/>
          <a:lstStyle/>
          <a:p>
            <a:r>
              <a:rPr lang="en-US" dirty="0"/>
              <a:t>Širán’s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01B2E-8F55-7943-3AD7-4124294F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" y="1763485"/>
            <a:ext cx="3967843" cy="3967843"/>
          </a:xfrm>
          <a:prstGeom prst="rect">
            <a:avLst/>
          </a:prstGeom>
          <a:solidFill>
            <a:srgbClr val="F5FF75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56E27-9032-6A97-20B9-27E887F0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57" y="185055"/>
            <a:ext cx="3178629" cy="31786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C24A1-E934-1A55-4937-3509A88C2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872" y="186693"/>
            <a:ext cx="3178629" cy="3205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673B6-6E0C-15E7-3DB3-8D60E1427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657" y="3527596"/>
            <a:ext cx="3143711" cy="3143711"/>
          </a:xfrm>
          <a:prstGeom prst="rect">
            <a:avLst/>
          </a:prstGeom>
          <a:solidFill>
            <a:srgbClr val="E6D3E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2CA76-AFF2-3805-2289-22BB90108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744" y="3527596"/>
            <a:ext cx="3118757" cy="31187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61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5E27-1F1E-6B1D-BEF1-E61D445E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2F274-DDC2-C91D-212E-97211E7EA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the </a:t>
                </a:r>
                <a:r>
                  <a:rPr lang="en-US" dirty="0" err="1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Širán</a:t>
                </a:r>
                <a:r>
                  <a:rPr lang="en-US" dirty="0"/>
                  <a:t> graph:</a:t>
                </a:r>
              </a:p>
              <a:p>
                <a:pPr lvl="1"/>
                <a:r>
                  <a:rPr lang="en-US" dirty="0"/>
                  <a:t>We have optimal drawings in which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(that is not a </a:t>
                </a:r>
                <a:r>
                  <a:rPr lang="en-US" dirty="0" err="1"/>
                  <a:t>Kuratowski</a:t>
                </a:r>
                <a:r>
                  <a:rPr lang="en-US" dirty="0"/>
                  <a:t> edge) is  crossed, therefore it is crossing-critical (but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 is not crossed in every optimal drawing)</a:t>
                </a:r>
              </a:p>
              <a:p>
                <a:pPr lvl="1"/>
                <a:r>
                  <a:rPr lang="en-US" dirty="0"/>
                  <a:t>We have optimal drawings in which the strong </a:t>
                </a:r>
                <a:r>
                  <a:rPr lang="en-US" dirty="0" err="1"/>
                  <a:t>Kuratowski</a:t>
                </a:r>
                <a:r>
                  <a:rPr lang="en-US" dirty="0"/>
                  <a:t>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(which is crossing critical) is not crossed (but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crossed in other optimal drawings).</a:t>
                </a:r>
              </a:p>
              <a:p>
                <a:r>
                  <a:rPr lang="en-US" dirty="0"/>
                  <a:t>We consider the following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questions</a:t>
                </a:r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is crossed in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every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optimal drawing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does it have to be a 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Kuratowski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edge?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has strong </a:t>
                </a:r>
                <a:r>
                  <a:rPr lang="en-US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Kuratowski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edges is there </a:t>
                </a:r>
                <a:r>
                  <a:rPr lang="en-US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some</a:t>
                </a:r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optimal drawing in which </a:t>
                </a:r>
                <a:r>
                  <a:rPr lang="en-US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some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strong </a:t>
                </a:r>
                <a:r>
                  <a:rPr lang="en-US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Kuratowski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edge is crossed?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If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not crossed in any optimal drawing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and is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not a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Kuratowski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edge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,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be crossing critical?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2F274-DDC2-C91D-212E-97211E7EA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1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5F02992-A68C-31F5-9512-C9BA6963349A}"/>
              </a:ext>
            </a:extLst>
          </p:cNvPr>
          <p:cNvSpPr txBox="1"/>
          <p:nvPr/>
        </p:nvSpPr>
        <p:spPr>
          <a:xfrm>
            <a:off x="523103" y="1172158"/>
            <a:ext cx="11145794" cy="2585323"/>
          </a:xfrm>
          <a:prstGeom prst="rect">
            <a:avLst/>
          </a:prstGeom>
          <a:solidFill>
            <a:srgbClr val="F5F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Answer to each is NO</a:t>
            </a:r>
          </a:p>
          <a:p>
            <a:pPr algn="ctr"/>
            <a:r>
              <a:rPr lang="en-US" sz="4800" dirty="0">
                <a:solidFill>
                  <a:schemeClr val="accent3"/>
                </a:solidFill>
              </a:rPr>
              <a:t>Our proof uses modifications of the </a:t>
            </a:r>
            <a:r>
              <a:rPr lang="en-US" sz="4800" dirty="0" err="1">
                <a:solidFill>
                  <a:schemeClr val="accent3"/>
                </a:solidFill>
              </a:rPr>
              <a:t>Širáň</a:t>
            </a:r>
            <a:r>
              <a:rPr lang="en-US" sz="4800" dirty="0">
                <a:solidFill>
                  <a:schemeClr val="accent3"/>
                </a:solidFill>
              </a:rPr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272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F0D1-5177-A6CA-83AA-279074E5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Kuratowski 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8B3C1-1A4B-E7C7-FFCC-C88CC82B3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 err="1"/>
                  <a:t>Kuratowski</a:t>
                </a:r>
                <a:r>
                  <a:rPr lang="en-US" dirty="0"/>
                  <a:t> subgraph contains at most one edge from each set of parallel edges</a:t>
                </a:r>
              </a:p>
              <a:p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Kuratowski subgraphs of the graph </a:t>
                </a:r>
                <a:r>
                  <a:rPr lang="en-US" dirty="0"/>
                  <a:t>correspond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Kuratowski subgraphs of the underlying simple  graph</a:t>
                </a:r>
                <a:r>
                  <a:rPr lang="en-US" dirty="0"/>
                  <a:t> (selections made on the parallel edges arbitrarily)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We can represent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as the underlying simple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with an edge-weighting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pPr lvl="1"/>
                <a:r>
                  <a:rPr lang="en-US" dirty="0"/>
                  <a:t>We refer to parallel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copies of the same 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not a </a:t>
                </a:r>
                <a:r>
                  <a:rPr lang="en-US" dirty="0" err="1"/>
                  <a:t>Kuratowski</a:t>
                </a:r>
                <a:r>
                  <a:rPr lang="en-US" dirty="0"/>
                  <a:t> 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then any copy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not a </a:t>
                </a:r>
                <a:r>
                  <a:rPr lang="en-US" dirty="0" err="1"/>
                  <a:t>Kuratowski</a:t>
                </a:r>
                <a:r>
                  <a:rPr lang="en-US" dirty="0"/>
                  <a:t> edge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strong </a:t>
                </a:r>
                <a:r>
                  <a:rPr lang="en-US" dirty="0" err="1"/>
                  <a:t>Kuratowski</a:t>
                </a:r>
                <a:r>
                  <a:rPr lang="en-US" dirty="0"/>
                  <a:t> edge </a:t>
                </a:r>
                <a:r>
                  <a:rPr lang="en-US" dirty="0" err="1"/>
                  <a:t>iff</a:t>
                </a:r>
                <a:r>
                  <a:rPr lang="en-US" dirty="0"/>
                  <a:t> the corresponding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strong </a:t>
                </a:r>
                <a:r>
                  <a:rPr lang="en-US" dirty="0" err="1"/>
                  <a:t>Kuratowski</a:t>
                </a:r>
                <a:r>
                  <a:rPr lang="en-US" dirty="0"/>
                  <a:t> edge and the weight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8B3C1-1A4B-E7C7-FFCC-C88CC82B3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4BEF-C17D-8E4F-3DC0-350DB51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Kuratowski 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6AD85-C998-D519-369E-002298B558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2608" y="1825625"/>
                <a:ext cx="7411191" cy="410322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No subdivided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- too few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r>
                  <a:rPr lang="en-US" dirty="0"/>
                  <a:t>Exactly one vertex removed or is a subdividing vertex</a:t>
                </a:r>
              </a:p>
              <a:p>
                <a:r>
                  <a:rPr lang="en-US" dirty="0"/>
                  <a:t>Neighbors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vertices can not be removed – we can only 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Removal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results in a 3-regular non-bipartite graph – so </a:t>
                </a:r>
                <a:r>
                  <a:rPr lang="en-US" dirty="0">
                    <a:solidFill>
                      <a:srgbClr val="C00000"/>
                    </a:solidFill>
                  </a:rPr>
                  <a:t>all subdivided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 have a subdividing vertex</a:t>
                </a:r>
                <a:endParaRPr lang="en-US" dirty="0"/>
              </a:p>
              <a:p>
                <a:r>
                  <a:rPr lang="en-US" dirty="0"/>
                  <a:t>We must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remove exactly 2 edges </a:t>
                </a:r>
                <a:r>
                  <a:rPr lang="en-US" dirty="0"/>
                  <a:t>to get subdivided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0" dirty="0"/>
                  <a:t>Removal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results in planar graph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must be in any topological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must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– </a:t>
                </a:r>
                <a:r>
                  <a:rPr lang="en-US" dirty="0"/>
                  <a:t>otherwise we have a triangle</a:t>
                </a:r>
              </a:p>
              <a:p>
                <a:r>
                  <a:rPr lang="en-US" dirty="0"/>
                  <a:t>We </a:t>
                </a:r>
                <a:r>
                  <a:rPr lang="en-US" dirty="0">
                    <a:solidFill>
                      <a:srgbClr val="C00000"/>
                    </a:solidFill>
                  </a:rPr>
                  <a:t>must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get a subdivided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-regular graph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Two subdivided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6AD85-C998-D519-369E-002298B55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2608" y="1825625"/>
                <a:ext cx="7411191" cy="4103227"/>
              </a:xfrm>
              <a:blipFill>
                <a:blip r:embed="rId3"/>
                <a:stretch>
                  <a:fillRect l="-1027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A5252E-81F0-59B9-9003-21C6E847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93" y="1477385"/>
            <a:ext cx="3168612" cy="4574237"/>
          </a:xfrm>
          <a:prstGeom prst="rect">
            <a:avLst/>
          </a:prstGeom>
          <a:solidFill>
            <a:srgbClr val="F5FF75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A2FA1-F7DF-E43C-BD0C-262695696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337" y="1471763"/>
            <a:ext cx="2963710" cy="3914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9DE36-1902-F209-17C3-DEF970D09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215" y="1471763"/>
            <a:ext cx="2963710" cy="3914474"/>
          </a:xfrm>
          <a:prstGeom prst="rect">
            <a:avLst/>
          </a:prstGeom>
          <a:solidFill>
            <a:srgbClr val="E6D3EF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1D75B-C58D-CE3D-2856-E27FE7D03020}"/>
                  </a:ext>
                </a:extLst>
              </p:cNvPr>
              <p:cNvSpPr txBox="1"/>
              <p:nvPr/>
            </p:nvSpPr>
            <p:spPr>
              <a:xfrm>
                <a:off x="3795024" y="2704680"/>
                <a:ext cx="7240045" cy="26776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The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is the only NON-</a:t>
                </a:r>
                <a:r>
                  <a:rPr lang="en-US" sz="2800" dirty="0" err="1"/>
                  <a:t>Kuratowski</a:t>
                </a:r>
                <a:r>
                  <a:rPr lang="en-US" sz="2800" dirty="0"/>
                  <a:t> 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– in any 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the set of NON-</a:t>
                </a:r>
                <a:r>
                  <a:rPr lang="en-US" sz="2800" dirty="0" err="1"/>
                  <a:t>Kuratowski</a:t>
                </a:r>
                <a:r>
                  <a:rPr lang="en-US" sz="2800" dirty="0"/>
                  <a:t> edges is the set of copies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br>
                  <a:rPr lang="en-US" sz="2800" dirty="0"/>
                </a:br>
                <a:endParaRPr lang="en-US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The set of edges that are NOT strong </a:t>
                </a:r>
                <a:r>
                  <a:rPr lang="en-US" sz="2800" dirty="0" err="1"/>
                  <a:t>Kuratowski</a:t>
                </a:r>
                <a:r>
                  <a:rPr lang="en-US" sz="2800" dirty="0"/>
                  <a:t>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1D75B-C58D-CE3D-2856-E27FE7D03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024" y="2704680"/>
                <a:ext cx="7240045" cy="2677656"/>
              </a:xfrm>
              <a:prstGeom prst="rect">
                <a:avLst/>
              </a:prstGeom>
              <a:blipFill>
                <a:blip r:embed="rId7"/>
                <a:stretch>
                  <a:fillRect l="-1930" t="-2844" r="-2632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590A880-47BF-C41C-44E8-02DC4A2DE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78" y="1477385"/>
            <a:ext cx="3165562" cy="4574237"/>
          </a:xfrm>
          <a:prstGeom prst="rect">
            <a:avLst/>
          </a:prstGeom>
          <a:solidFill>
            <a:srgbClr val="F5FF75"/>
          </a:solidFill>
        </p:spPr>
      </p:pic>
    </p:spTree>
    <p:extLst>
      <p:ext uri="{BB962C8B-B14F-4D97-AF65-F5344CB8AC3E}">
        <p14:creationId xmlns:p14="http://schemas.microsoft.com/office/powerpoint/2010/main" val="15806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2A6B-7E0B-FB72-CFCA-605AF918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drawings of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128C0-DEF4-F7BC-4CFA-0A440C4B0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An optimal drawing of a graph is </a:t>
                </a:r>
                <a:r>
                  <a:rPr lang="en-US" dirty="0">
                    <a:solidFill>
                      <a:srgbClr val="C00000"/>
                    </a:solidFill>
                  </a:rPr>
                  <a:t>nice</a:t>
                </a:r>
                <a:r>
                  <a:rPr lang="en-US" dirty="0"/>
                  <a:t>, i.e.</a:t>
                </a:r>
              </a:p>
              <a:p>
                <a:pPr lvl="1"/>
                <a:r>
                  <a:rPr lang="en-US" dirty="0"/>
                  <a:t>Adjacent edges do not cross</a:t>
                </a:r>
              </a:p>
              <a:p>
                <a:pPr lvl="1"/>
                <a:r>
                  <a:rPr lang="en-US" dirty="0"/>
                  <a:t>Edges do not touch</a:t>
                </a:r>
              </a:p>
              <a:p>
                <a:pPr lvl="1"/>
                <a:r>
                  <a:rPr lang="en-US" dirty="0"/>
                  <a:t>Two edges cross at most once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parallel edges must cross the same number of edges </a:t>
                </a:r>
                <a:r>
                  <a:rPr lang="en-US" dirty="0"/>
                  <a:t>(otherwise we can redraw and decrease crossing number)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If two edges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cross,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fixed edge,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set of edges in the underlying simple graph whose copy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crosses,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Drawings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C00000"/>
                    </a:solidFill>
                  </a:rPr>
                  <a:t>equivalent</a:t>
                </a:r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some stereographic projections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homeomorphism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of the sphere</a:t>
                </a:r>
              </a:p>
              <a:p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Whitney</a:t>
                </a:r>
                <a:r>
                  <a:rPr lang="en-US" dirty="0"/>
                  <a:t>: (up to equivalence)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3-connected simple planar graphs have only one drawing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128C0-DEF4-F7BC-4CFA-0A440C4B0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2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14705</TotalTime>
  <Words>1609</Words>
  <Application>Microsoft Macintosh PowerPoint</Application>
  <PresentationFormat>Widescreen</PresentationFormat>
  <Paragraphs>120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 Theme</vt:lpstr>
      <vt:lpstr>Curious crossing critical edges:  variations on  an example of Širáň</vt:lpstr>
      <vt:lpstr>Basic definitions</vt:lpstr>
      <vt:lpstr>Quick review</vt:lpstr>
      <vt:lpstr>Quick review</vt:lpstr>
      <vt:lpstr>Širán’s example</vt:lpstr>
      <vt:lpstr>Questions </vt:lpstr>
      <vt:lpstr>Finding Kuratowski subgraphs</vt:lpstr>
      <vt:lpstr>Finding Kuratowski subgraphs</vt:lpstr>
      <vt:lpstr>Optimal drawings of graphs</vt:lpstr>
      <vt:lpstr>Optimal drawings of G (a weighted G_0)</vt:lpstr>
      <vt:lpstr>Non-Kuratowski edge crossed in every optimal drawing</vt:lpstr>
      <vt:lpstr>Strong Kuratowski edges are not crossed in any optimal drawing</vt:lpstr>
      <vt:lpstr>Non-Kuratowski edge is  not crossed in any optimal drawing but is crossing critical</vt:lpstr>
      <vt:lpstr>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Czabarka, Eva</dc:creator>
  <cp:lastModifiedBy>Czabarka, Eva</cp:lastModifiedBy>
  <cp:revision>89</cp:revision>
  <dcterms:created xsi:type="dcterms:W3CDTF">2026-04-29T12:57:34Z</dcterms:created>
  <dcterms:modified xsi:type="dcterms:W3CDTF">2026-05-17T12:17:48Z</dcterms:modified>
</cp:coreProperties>
</file>