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59" r:id="rId3"/>
    <p:sldId id="269" r:id="rId4"/>
    <p:sldId id="270" r:id="rId5"/>
    <p:sldId id="271" r:id="rId6"/>
    <p:sldId id="272" r:id="rId7"/>
    <p:sldId id="257" r:id="rId8"/>
    <p:sldId id="274" r:id="rId9"/>
    <p:sldId id="273" r:id="rId10"/>
    <p:sldId id="261" r:id="rId11"/>
    <p:sldId id="275" r:id="rId12"/>
    <p:sldId id="276" r:id="rId13"/>
    <p:sldId id="277" r:id="rId14"/>
    <p:sldId id="278" r:id="rId15"/>
    <p:sldId id="260" r:id="rId16"/>
    <p:sldId id="283" r:id="rId17"/>
    <p:sldId id="279" r:id="rId18"/>
    <p:sldId id="280" r:id="rId19"/>
    <p:sldId id="281" r:id="rId20"/>
    <p:sldId id="282" r:id="rId21"/>
    <p:sldId id="262" r:id="rId22"/>
    <p:sldId id="284" r:id="rId23"/>
    <p:sldId id="263" r:id="rId24"/>
    <p:sldId id="264" r:id="rId25"/>
    <p:sldId id="265" r:id="rId26"/>
    <p:sldId id="285" r:id="rId27"/>
    <p:sldId id="267" r:id="rId28"/>
    <p:sldId id="286" r:id="rId29"/>
    <p:sldId id="268" r:id="rId30"/>
    <p:sldId id="287" r:id="rId31"/>
    <p:sldId id="288" r:id="rId32"/>
    <p:sldId id="25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20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2014.11.24.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88832" cy="2448272"/>
          </a:xfrm>
        </p:spPr>
        <p:txBody>
          <a:bodyPr/>
          <a:lstStyle/>
          <a:p>
            <a:r>
              <a:rPr lang="hu-HU" dirty="0" smtClean="0"/>
              <a:t>Egy  verseny,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Néhány Gondolat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47664" y="430587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Hajnal Péter</a:t>
            </a:r>
          </a:p>
          <a:p>
            <a:endParaRPr lang="hu-HU" sz="2400" dirty="0" smtClean="0"/>
          </a:p>
          <a:p>
            <a:r>
              <a:rPr lang="hu-HU" sz="2400" dirty="0" smtClean="0"/>
              <a:t>SZTE, Bolyai Intézet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Túl sok információ!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Túl sok információ!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34076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Fibonacci számok</a:t>
            </a:r>
          </a:p>
          <a:p>
            <a:endParaRPr lang="hu-HU" sz="2400" dirty="0" smtClean="0"/>
          </a:p>
          <a:p>
            <a:r>
              <a:rPr lang="hu-HU" sz="2400" dirty="0" smtClean="0"/>
              <a:t>      </a:t>
            </a:r>
            <a:r>
              <a:rPr lang="en-US" sz="2400" dirty="0" smtClean="0"/>
              <a:t>Google: About 12,500 results (0.32 seconds)</a:t>
            </a: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Túl sok információ!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340768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Fibonacci számok</a:t>
            </a:r>
          </a:p>
          <a:p>
            <a:endParaRPr lang="hu-HU" sz="2400" dirty="0" smtClean="0"/>
          </a:p>
          <a:p>
            <a:r>
              <a:rPr lang="hu-HU" sz="2400" dirty="0" smtClean="0"/>
              <a:t>      </a:t>
            </a:r>
            <a:r>
              <a:rPr lang="en-US" sz="2400" dirty="0" smtClean="0"/>
              <a:t>Google: About 12,500 results (0.32 seconds)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Fibonacci </a:t>
            </a:r>
            <a:r>
              <a:rPr lang="hu-HU" sz="2400" b="1" dirty="0" err="1" smtClean="0"/>
              <a:t>numbers</a:t>
            </a:r>
            <a:endParaRPr lang="hu-HU" sz="2400" b="1" dirty="0" smtClean="0"/>
          </a:p>
          <a:p>
            <a:r>
              <a:rPr lang="hu-HU" sz="2400" b="1" dirty="0" smtClean="0"/>
              <a:t>      </a:t>
            </a:r>
          </a:p>
          <a:p>
            <a:r>
              <a:rPr lang="en-US" sz="2400" dirty="0" smtClean="0"/>
              <a:t>      Google: About 608,000 results (</a:t>
            </a:r>
            <a:r>
              <a:rPr lang="hu-HU" sz="2400" dirty="0" smtClean="0"/>
              <a:t>0.54 </a:t>
            </a:r>
            <a:r>
              <a:rPr lang="en-US" sz="2400" dirty="0" smtClean="0"/>
              <a:t>seconds)</a:t>
            </a: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Túl sok információ!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340768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Fibonacci számok</a:t>
            </a:r>
          </a:p>
          <a:p>
            <a:endParaRPr lang="hu-HU" sz="2400" dirty="0" smtClean="0"/>
          </a:p>
          <a:p>
            <a:r>
              <a:rPr lang="hu-HU" sz="2400" dirty="0" smtClean="0"/>
              <a:t>      </a:t>
            </a:r>
            <a:r>
              <a:rPr lang="en-US" sz="2400" dirty="0" smtClean="0"/>
              <a:t>Google: About 12,500 results (0.32 seconds)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Fibonacci </a:t>
            </a:r>
            <a:r>
              <a:rPr lang="hu-HU" sz="2400" b="1" dirty="0" err="1" smtClean="0"/>
              <a:t>numbers</a:t>
            </a:r>
            <a:endParaRPr lang="hu-HU" sz="2400" b="1" dirty="0" smtClean="0"/>
          </a:p>
          <a:p>
            <a:r>
              <a:rPr lang="hu-HU" sz="2400" b="1" dirty="0" smtClean="0"/>
              <a:t>      </a:t>
            </a:r>
          </a:p>
          <a:p>
            <a:r>
              <a:rPr lang="en-US" sz="2400" dirty="0" smtClean="0"/>
              <a:t>      Google: About 608,000 results (</a:t>
            </a:r>
            <a:r>
              <a:rPr lang="hu-HU" sz="2400" dirty="0" smtClean="0"/>
              <a:t>0.54 </a:t>
            </a:r>
            <a:r>
              <a:rPr lang="en-US" sz="2400" dirty="0" smtClean="0"/>
              <a:t>seconds)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</a:t>
            </a:r>
            <a:r>
              <a:rPr lang="hu-HU" sz="2400" dirty="0" smtClean="0"/>
              <a:t> </a:t>
            </a:r>
            <a:r>
              <a:rPr lang="hu-HU" sz="2400" b="1" dirty="0" smtClean="0"/>
              <a:t>Fibonacci </a:t>
            </a:r>
            <a:r>
              <a:rPr lang="hu-HU" sz="2400" b="1" dirty="0" err="1" smtClean="0"/>
              <a:t>sequence</a:t>
            </a:r>
            <a:endParaRPr lang="hu-HU" sz="2400" b="1" dirty="0" smtClean="0"/>
          </a:p>
          <a:p>
            <a:r>
              <a:rPr lang="hu-HU" sz="2400" b="1" dirty="0" smtClean="0"/>
              <a:t>    </a:t>
            </a:r>
          </a:p>
          <a:p>
            <a:r>
              <a:rPr lang="en-US" sz="2400" b="1" dirty="0" smtClean="0"/>
              <a:t>      </a:t>
            </a:r>
            <a:r>
              <a:rPr lang="en-US" sz="2400" dirty="0" smtClean="0"/>
              <a:t>Google: About 528,000 results (0.40 seconds)</a:t>
            </a:r>
          </a:p>
          <a:p>
            <a:endParaRPr lang="hu-HU" sz="2400" dirty="0" smtClean="0"/>
          </a:p>
          <a:p>
            <a:r>
              <a:rPr lang="hu-HU" sz="2400" b="1" dirty="0" smtClean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Túl sok információ!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340768"/>
            <a:ext cx="6840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Fibonacci számok</a:t>
            </a:r>
          </a:p>
          <a:p>
            <a:endParaRPr lang="hu-HU" sz="2400" dirty="0" smtClean="0"/>
          </a:p>
          <a:p>
            <a:r>
              <a:rPr lang="hu-HU" sz="2400" dirty="0" smtClean="0"/>
              <a:t>      </a:t>
            </a:r>
            <a:r>
              <a:rPr lang="en-US" sz="2400" dirty="0" smtClean="0"/>
              <a:t>Google: About 12,500 results (0.32 seconds)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Fibonacci </a:t>
            </a:r>
            <a:r>
              <a:rPr lang="hu-HU" sz="2400" b="1" dirty="0" err="1" smtClean="0"/>
              <a:t>numbers</a:t>
            </a:r>
            <a:endParaRPr lang="hu-HU" sz="2400" b="1" dirty="0" smtClean="0"/>
          </a:p>
          <a:p>
            <a:r>
              <a:rPr lang="hu-HU" sz="2400" b="1" dirty="0" smtClean="0"/>
              <a:t>      </a:t>
            </a:r>
          </a:p>
          <a:p>
            <a:r>
              <a:rPr lang="en-US" sz="2400" dirty="0" smtClean="0"/>
              <a:t>      Google: About 608,000 results (</a:t>
            </a:r>
            <a:r>
              <a:rPr lang="hu-HU" sz="2400" dirty="0" smtClean="0"/>
              <a:t>0.54 </a:t>
            </a:r>
            <a:r>
              <a:rPr lang="en-US" sz="2400" dirty="0" smtClean="0"/>
              <a:t>seconds)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</a:t>
            </a:r>
            <a:r>
              <a:rPr lang="hu-HU" sz="2400" dirty="0" smtClean="0"/>
              <a:t> </a:t>
            </a:r>
            <a:r>
              <a:rPr lang="hu-HU" sz="2400" b="1" dirty="0" smtClean="0"/>
              <a:t>Fibonacci </a:t>
            </a:r>
            <a:r>
              <a:rPr lang="hu-HU" sz="2400" b="1" dirty="0" err="1" smtClean="0"/>
              <a:t>sequence</a:t>
            </a:r>
            <a:endParaRPr lang="hu-HU" sz="2400" b="1" dirty="0" smtClean="0"/>
          </a:p>
          <a:p>
            <a:r>
              <a:rPr lang="hu-HU" sz="2400" b="1" dirty="0" smtClean="0"/>
              <a:t>    </a:t>
            </a:r>
          </a:p>
          <a:p>
            <a:r>
              <a:rPr lang="en-US" sz="2400" b="1" dirty="0" smtClean="0"/>
              <a:t>      </a:t>
            </a:r>
            <a:r>
              <a:rPr lang="en-US" sz="2400" dirty="0" smtClean="0"/>
              <a:t>Google: About 528,000 results (0.40 seconds)</a:t>
            </a:r>
          </a:p>
          <a:p>
            <a:endParaRPr lang="hu-HU" sz="2400" dirty="0" smtClean="0"/>
          </a:p>
          <a:p>
            <a:r>
              <a:rPr lang="hu-HU" sz="2400" b="1" dirty="0" smtClean="0"/>
              <a:t>                                 KERESNI TUDNI KELL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• Mi tetszik?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• Mi tetszik?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érdekes?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66967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• Mi tetszik?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érdekes?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köt le?</a:t>
            </a: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66967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• Mi tetszik?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érdekes?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köt le?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gondolkodtat el?</a:t>
            </a:r>
          </a:p>
          <a:p>
            <a:endParaRPr lang="hu-HU" sz="2400" dirty="0" smtClean="0"/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120680" cy="926976"/>
          </a:xfrm>
        </p:spPr>
        <p:txBody>
          <a:bodyPr/>
          <a:lstStyle/>
          <a:p>
            <a:r>
              <a:rPr lang="hu-HU" sz="2800" dirty="0" smtClean="0"/>
              <a:t>Hogyan születik egy matematikai Esszé?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66967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 • Mi tetszik?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érdekes?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köt le?</a:t>
            </a:r>
          </a:p>
          <a:p>
            <a:endParaRPr lang="hu-HU" sz="2400" dirty="0" smtClean="0"/>
          </a:p>
          <a:p>
            <a:r>
              <a:rPr lang="hu-HU" sz="2400" b="1" dirty="0" smtClean="0"/>
              <a:t> • Mi gondolkodtat el?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Ha vizuálisak vagyunk, nézzünk képeket.</a:t>
            </a: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Fibonacci-számok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Fibonacci-számok</a:t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6" name="Kép 5" descr="FibonacciSequenceBinaryPl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50" y="1412776"/>
            <a:ext cx="6642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Fibonacci-számok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683568" y="206084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plot above shows the first 511 terms of the Fibonacci </a:t>
            </a:r>
          </a:p>
          <a:p>
            <a:r>
              <a:rPr lang="en-US" sz="2400" dirty="0" smtClean="0"/>
              <a:t>sequence represented in binary, revealing an interesting </a:t>
            </a:r>
          </a:p>
          <a:p>
            <a:r>
              <a:rPr lang="en-US" sz="2400" dirty="0" smtClean="0"/>
              <a:t>pattern of hollow and filled triangles (</a:t>
            </a:r>
            <a:r>
              <a:rPr lang="en-US" sz="2400" dirty="0" err="1" smtClean="0"/>
              <a:t>Pegg</a:t>
            </a:r>
            <a:r>
              <a:rPr lang="en-US" sz="2400" dirty="0" smtClean="0"/>
              <a:t> 2003). A </a:t>
            </a:r>
          </a:p>
          <a:p>
            <a:r>
              <a:rPr lang="en-US" sz="2400" dirty="0" smtClean="0"/>
              <a:t>fractal-like series of white triangles appears on the bottom </a:t>
            </a:r>
          </a:p>
          <a:p>
            <a:r>
              <a:rPr lang="en-US" sz="2400" dirty="0" smtClean="0"/>
              <a:t>edge, due in part to the fact that the binary representation </a:t>
            </a:r>
          </a:p>
          <a:p>
            <a:r>
              <a:rPr lang="en-US" sz="2400" dirty="0" smtClean="0"/>
              <a:t>of </a:t>
            </a:r>
            <a:r>
              <a:rPr lang="en-US" sz="2400" i="1" dirty="0" smtClean="0"/>
              <a:t>F</a:t>
            </a:r>
            <a:r>
              <a:rPr lang="hu-HU" sz="2400" i="1" dirty="0" smtClean="0"/>
              <a:t>_</a:t>
            </a:r>
            <a:r>
              <a:rPr lang="en-US" sz="2400" i="1" dirty="0" smtClean="0"/>
              <a:t>{2^n+2^{n+1}} </a:t>
            </a:r>
            <a:r>
              <a:rPr lang="en-US" sz="2400" dirty="0" smtClean="0"/>
              <a:t>ends in </a:t>
            </a:r>
            <a:r>
              <a:rPr lang="en-US" sz="2400" i="1" dirty="0" smtClean="0"/>
              <a:t>n+2 </a:t>
            </a:r>
            <a:r>
              <a:rPr lang="en-US" sz="2400" dirty="0" smtClean="0"/>
              <a:t>zeros. </a:t>
            </a:r>
            <a:r>
              <a:rPr lang="en-US" sz="2400" b="1" dirty="0" smtClean="0"/>
              <a:t>Many other similar</a:t>
            </a:r>
          </a:p>
          <a:p>
            <a:r>
              <a:rPr lang="hu-HU" sz="2400" b="1" dirty="0" smtClean="0"/>
              <a:t> </a:t>
            </a:r>
            <a:r>
              <a:rPr lang="hu-HU" sz="2400" b="1" dirty="0" err="1" smtClean="0"/>
              <a:t>properties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exist</a:t>
            </a:r>
            <a:r>
              <a:rPr lang="hu-HU" sz="2400" b="1" dirty="0" smtClean="0"/>
              <a:t>.</a:t>
            </a:r>
          </a:p>
          <a:p>
            <a:endParaRPr lang="hu-HU" sz="2400" dirty="0" smtClean="0"/>
          </a:p>
          <a:p>
            <a:r>
              <a:rPr lang="hu-HU" sz="2400" dirty="0" smtClean="0"/>
              <a:t>   </a:t>
            </a:r>
            <a:r>
              <a:rPr lang="hu-HU" sz="2400" dirty="0" err="1" smtClean="0"/>
              <a:t>mathworld.wolfram.com</a:t>
            </a:r>
            <a:r>
              <a:rPr lang="hu-HU" sz="2400" dirty="0" smtClean="0"/>
              <a:t>/</a:t>
            </a:r>
            <a:r>
              <a:rPr lang="hu-HU" sz="2400" dirty="0" err="1" smtClean="0"/>
              <a:t>FibonacciNumber.html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Fibonacci-számok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1, </a:t>
            </a:r>
            <a:r>
              <a:rPr lang="hu-HU" sz="2400" dirty="0" err="1" smtClean="0"/>
              <a:t>1</a:t>
            </a:r>
            <a:r>
              <a:rPr lang="hu-HU" sz="2400" dirty="0" smtClean="0"/>
              <a:t>, </a:t>
            </a:r>
            <a:r>
              <a:rPr lang="hu-HU" sz="2400" dirty="0" smtClean="0">
                <a:solidFill>
                  <a:srgbClr val="FF0000"/>
                </a:solidFill>
              </a:rPr>
              <a:t>2, </a:t>
            </a:r>
            <a:r>
              <a:rPr lang="hu-HU" sz="2400" dirty="0" smtClean="0"/>
              <a:t>3, 5, </a:t>
            </a:r>
            <a:r>
              <a:rPr lang="hu-HU" sz="2400" dirty="0" smtClean="0">
                <a:solidFill>
                  <a:srgbClr val="FF0000"/>
                </a:solidFill>
              </a:rPr>
              <a:t>8,</a:t>
            </a:r>
            <a:r>
              <a:rPr lang="hu-HU" sz="2400" dirty="0" smtClean="0"/>
              <a:t> 13, 21, </a:t>
            </a:r>
            <a:r>
              <a:rPr lang="hu-HU" sz="2400" dirty="0" smtClean="0">
                <a:solidFill>
                  <a:srgbClr val="00B0F0"/>
                </a:solidFill>
              </a:rPr>
              <a:t>34,</a:t>
            </a:r>
            <a:r>
              <a:rPr lang="hu-HU" sz="2400" dirty="0" smtClean="0"/>
              <a:t> 55, 89, </a:t>
            </a:r>
            <a:r>
              <a:rPr lang="hu-HU" sz="2400" dirty="0" smtClean="0">
                <a:solidFill>
                  <a:srgbClr val="FF0000"/>
                </a:solidFill>
              </a:rPr>
              <a:t>144,</a:t>
            </a:r>
            <a:r>
              <a:rPr lang="hu-HU" sz="2400" dirty="0" smtClean="0"/>
              <a:t> 233, 377, </a:t>
            </a:r>
          </a:p>
          <a:p>
            <a:r>
              <a:rPr lang="hu-HU" sz="2400" dirty="0" smtClean="0">
                <a:solidFill>
                  <a:srgbClr val="00B0F0"/>
                </a:solidFill>
              </a:rPr>
              <a:t>610, </a:t>
            </a:r>
            <a:r>
              <a:rPr lang="hu-HU" sz="2400" dirty="0" smtClean="0"/>
              <a:t>987, 1597, </a:t>
            </a:r>
            <a:r>
              <a:rPr lang="hu-HU" sz="2400" dirty="0" smtClean="0">
                <a:solidFill>
                  <a:srgbClr val="00B0F0"/>
                </a:solidFill>
              </a:rPr>
              <a:t>2584,</a:t>
            </a:r>
            <a:r>
              <a:rPr lang="hu-HU" sz="2400" dirty="0" smtClean="0"/>
              <a:t> 4181, 6765, </a:t>
            </a:r>
            <a:r>
              <a:rPr lang="hu-HU" sz="2400" dirty="0" smtClean="0">
                <a:solidFill>
                  <a:srgbClr val="00B0F0"/>
                </a:solidFill>
              </a:rPr>
              <a:t>10946, </a:t>
            </a:r>
            <a:r>
              <a:rPr lang="hu-HU" sz="2400" dirty="0" smtClean="0"/>
              <a:t>17711, </a:t>
            </a:r>
          </a:p>
          <a:p>
            <a:r>
              <a:rPr lang="hu-HU" sz="2400" dirty="0" smtClean="0"/>
              <a:t>28657, </a:t>
            </a:r>
            <a:r>
              <a:rPr lang="hu-HU" sz="2400" dirty="0" smtClean="0">
                <a:solidFill>
                  <a:srgbClr val="FF0000"/>
                </a:solidFill>
              </a:rPr>
              <a:t>46368,</a:t>
            </a:r>
            <a:r>
              <a:rPr lang="hu-HU" sz="2400" dirty="0" smtClean="0">
                <a:solidFill>
                  <a:srgbClr val="00B0F0"/>
                </a:solidFill>
              </a:rPr>
              <a:t> </a:t>
            </a:r>
            <a:r>
              <a:rPr lang="hu-HU" sz="2400" dirty="0" smtClean="0"/>
              <a:t>75025, 121393, </a:t>
            </a:r>
            <a:r>
              <a:rPr lang="hu-HU" sz="2400" dirty="0" smtClean="0">
                <a:solidFill>
                  <a:srgbClr val="00B0F0"/>
                </a:solidFill>
              </a:rPr>
              <a:t>196418,</a:t>
            </a:r>
            <a:r>
              <a:rPr lang="hu-HU" sz="2400" dirty="0" smtClean="0"/>
              <a:t> 317811, </a:t>
            </a:r>
          </a:p>
          <a:p>
            <a:r>
              <a:rPr lang="hu-HU" sz="2400" dirty="0" smtClean="0"/>
              <a:t>514229, </a:t>
            </a:r>
            <a:r>
              <a:rPr lang="hu-HU" sz="2400" dirty="0" smtClean="0">
                <a:solidFill>
                  <a:srgbClr val="00B0F0"/>
                </a:solidFill>
              </a:rPr>
              <a:t>832040,</a:t>
            </a:r>
            <a:r>
              <a:rPr lang="hu-HU" sz="2400" dirty="0" smtClean="0"/>
              <a:t> 1346269, 2178309, </a:t>
            </a:r>
          </a:p>
          <a:p>
            <a:r>
              <a:rPr lang="hu-HU" sz="2400" dirty="0" smtClean="0">
                <a:solidFill>
                  <a:srgbClr val="00B0F0"/>
                </a:solidFill>
              </a:rPr>
              <a:t>3524578, </a:t>
            </a:r>
            <a:r>
              <a:rPr lang="hu-HU" sz="2400" dirty="0" smtClean="0"/>
              <a:t>5702887, 9227465, </a:t>
            </a:r>
            <a:r>
              <a:rPr lang="hu-HU" sz="2400" dirty="0" smtClean="0">
                <a:solidFill>
                  <a:srgbClr val="00B0F0"/>
                </a:solidFill>
              </a:rPr>
              <a:t>14930352,</a:t>
            </a:r>
            <a:r>
              <a:rPr lang="hu-HU" sz="2400" dirty="0" smtClean="0"/>
              <a:t> 24157817, </a:t>
            </a:r>
          </a:p>
          <a:p>
            <a:r>
              <a:rPr lang="hu-HU" sz="2400" dirty="0" smtClean="0"/>
              <a:t>39088169, </a:t>
            </a:r>
            <a:r>
              <a:rPr lang="hu-HU" sz="2400" dirty="0" smtClean="0">
                <a:solidFill>
                  <a:srgbClr val="00B0F0"/>
                </a:solidFill>
              </a:rPr>
              <a:t>63245986, </a:t>
            </a:r>
            <a:r>
              <a:rPr lang="hu-HU" sz="2400" dirty="0" smtClean="0"/>
              <a:t>102334155, 165580141, </a:t>
            </a:r>
          </a:p>
          <a:p>
            <a:r>
              <a:rPr lang="hu-HU" sz="2400" dirty="0" smtClean="0">
                <a:solidFill>
                  <a:srgbClr val="00B0F0"/>
                </a:solidFill>
              </a:rPr>
              <a:t>267914296,</a:t>
            </a:r>
            <a:r>
              <a:rPr lang="hu-HU" sz="2400" dirty="0" smtClean="0"/>
              <a:t> 433494437, 701408733, </a:t>
            </a:r>
            <a:r>
              <a:rPr lang="hu-HU" sz="2400" dirty="0" smtClean="0">
                <a:solidFill>
                  <a:srgbClr val="00B0F0"/>
                </a:solidFill>
              </a:rPr>
              <a:t>1134903170, </a:t>
            </a:r>
          </a:p>
          <a:p>
            <a:r>
              <a:rPr lang="hu-HU" sz="2400" dirty="0" smtClean="0"/>
              <a:t>1836311903, 2971215073,</a:t>
            </a:r>
            <a:r>
              <a:rPr lang="hu-HU" sz="2400" dirty="0" smtClean="0">
                <a:solidFill>
                  <a:srgbClr val="00B0F0"/>
                </a:solidFill>
              </a:rPr>
              <a:t> </a:t>
            </a:r>
            <a:r>
              <a:rPr lang="hu-HU" sz="2400" dirty="0" smtClean="0">
                <a:solidFill>
                  <a:srgbClr val="FF0000"/>
                </a:solidFill>
              </a:rPr>
              <a:t>4807526976, </a:t>
            </a:r>
            <a:r>
              <a:rPr lang="hu-HU" sz="24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A következő lépés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A következő lépés</a:t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6" name="Kép 5" descr="d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72816"/>
            <a:ext cx="7272808" cy="4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Hogyan lesz sokból egy?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Hogyan lesz sokból egy?</a:t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6" name="Kép 5" descr="what-is-ma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32856"/>
            <a:ext cx="80692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Élvezzük a munkát!</a:t>
            </a:r>
            <a:br>
              <a:rPr lang="hu-HU" sz="2800" dirty="0" smtClean="0"/>
            </a:br>
            <a:r>
              <a:rPr lang="hu-HU" sz="2800" dirty="0" smtClean="0"/>
              <a:t>Legyen szórakozás!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120680" cy="926976"/>
          </a:xfrm>
        </p:spPr>
        <p:txBody>
          <a:bodyPr/>
          <a:lstStyle/>
          <a:p>
            <a:r>
              <a:rPr lang="hu-HU" sz="2800" dirty="0" smtClean="0"/>
              <a:t>Hogyan születik egy matematikai Esszé?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5679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Alkalom </a:t>
            </a:r>
          </a:p>
          <a:p>
            <a:r>
              <a:rPr lang="hu-HU" sz="2400" dirty="0" smtClean="0"/>
              <a:t>Ezt már sokadszor, örömmel szolgáltatja a Szegedi Tudományegyetem Bolyai Intézete.</a:t>
            </a:r>
          </a:p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Élvezzük a munkát!</a:t>
            </a:r>
            <a:br>
              <a:rPr lang="hu-HU" sz="2800" dirty="0" smtClean="0"/>
            </a:br>
            <a:r>
              <a:rPr lang="hu-HU" sz="2800" dirty="0" smtClean="0"/>
              <a:t>Legyen szórakozás!</a:t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6" name="Kép 5" descr="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7620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Élvezzük a munkát!</a:t>
            </a:r>
            <a:br>
              <a:rPr lang="hu-HU" sz="2800" dirty="0" smtClean="0"/>
            </a:br>
            <a:r>
              <a:rPr lang="hu-HU" sz="2800" dirty="0" smtClean="0"/>
              <a:t>Legyen szórakozás!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02768" y="508518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3, 0, 2, 3, 2, 5, </a:t>
            </a:r>
            <a:r>
              <a:rPr lang="hu-HU" sz="24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7, 10, 12, 17, 22, 29, 39, … </a:t>
            </a:r>
            <a:endParaRPr lang="hu-HU" sz="24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 descr="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44824"/>
            <a:ext cx="7620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204864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3298"/>
            <a:ext cx="721050" cy="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120680" cy="926976"/>
          </a:xfrm>
        </p:spPr>
        <p:txBody>
          <a:bodyPr/>
          <a:lstStyle/>
          <a:p>
            <a:r>
              <a:rPr lang="hu-HU" sz="2800" dirty="0" smtClean="0"/>
              <a:t>Hogyan születik egy matematikai Esszé?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56792"/>
            <a:ext cx="7416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Alkalom </a:t>
            </a:r>
          </a:p>
          <a:p>
            <a:r>
              <a:rPr lang="hu-HU" sz="2400" dirty="0" smtClean="0"/>
              <a:t>Ezt már sokadszor, örömmel szolgáltatja a Szegedi Tudományegyetem Bolyai Intézete.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Akarat</a:t>
            </a:r>
          </a:p>
          <a:p>
            <a:r>
              <a:rPr lang="hu-HU" sz="2400" dirty="0" smtClean="0"/>
              <a:t>Sokan szeretnek még olvasni, gondolkodni, TENNI.</a:t>
            </a:r>
          </a:p>
          <a:p>
            <a:r>
              <a:rPr lang="hu-HU" sz="2400" dirty="0" smtClean="0"/>
              <a:t>Többen képesek </a:t>
            </a:r>
            <a:r>
              <a:rPr lang="hu-HU" sz="2400" dirty="0" err="1" smtClean="0"/>
              <a:t>IDŐt</a:t>
            </a:r>
            <a:r>
              <a:rPr lang="hu-HU" sz="2400" dirty="0" smtClean="0"/>
              <a:t> szakítani fontos dolgokra.</a:t>
            </a:r>
          </a:p>
          <a:p>
            <a:endParaRPr lang="hu-HU" sz="2400" dirty="0" smtClean="0"/>
          </a:p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120680" cy="926976"/>
          </a:xfrm>
        </p:spPr>
        <p:txBody>
          <a:bodyPr/>
          <a:lstStyle/>
          <a:p>
            <a:r>
              <a:rPr lang="hu-HU" sz="2800" dirty="0" smtClean="0"/>
              <a:t>Hogyan születik egy matematikai Esszé?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56792"/>
            <a:ext cx="74168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Alkalom </a:t>
            </a:r>
          </a:p>
          <a:p>
            <a:r>
              <a:rPr lang="hu-HU" sz="2400" dirty="0" smtClean="0"/>
              <a:t>Ezt már sokadszor, örömmel szolgáltatja a Szegedi Tudományegyetem Bolyai Intézete.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Akarat</a:t>
            </a:r>
          </a:p>
          <a:p>
            <a:r>
              <a:rPr lang="hu-HU" sz="2400" dirty="0" smtClean="0"/>
              <a:t>Sokan szeretnek még olvasni, gondolkodni, TENNI.</a:t>
            </a:r>
          </a:p>
          <a:p>
            <a:r>
              <a:rPr lang="hu-HU" sz="2400" dirty="0" smtClean="0"/>
              <a:t>Többen képesek </a:t>
            </a:r>
            <a:r>
              <a:rPr lang="hu-HU" sz="2400" dirty="0" err="1" smtClean="0"/>
              <a:t>IDŐt</a:t>
            </a:r>
            <a:r>
              <a:rPr lang="hu-HU" sz="2400" dirty="0" smtClean="0"/>
              <a:t> szakítani fontos dolgokra.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Téma</a:t>
            </a:r>
          </a:p>
          <a:p>
            <a:r>
              <a:rPr lang="hu-HU" sz="2400" dirty="0" smtClean="0"/>
              <a:t>Talán a legfontosabb probléma/döntés.</a:t>
            </a:r>
          </a:p>
          <a:p>
            <a:endParaRPr lang="hu-HU" sz="2400" dirty="0" smtClean="0"/>
          </a:p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120680" cy="926976"/>
          </a:xfrm>
        </p:spPr>
        <p:txBody>
          <a:bodyPr/>
          <a:lstStyle/>
          <a:p>
            <a:r>
              <a:rPr lang="hu-HU" sz="2800" dirty="0" smtClean="0"/>
              <a:t>Hogyan születik egy matematikai Esszé?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556792"/>
            <a:ext cx="74168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Alkalom </a:t>
            </a:r>
          </a:p>
          <a:p>
            <a:r>
              <a:rPr lang="hu-HU" sz="2400" dirty="0" smtClean="0"/>
              <a:t>Ezt már sokadszor, örömmel szolgáltatja a Szegedi Tudományegyetem Bolyai Intézete.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Akarat</a:t>
            </a:r>
          </a:p>
          <a:p>
            <a:r>
              <a:rPr lang="hu-HU" sz="2400" dirty="0" smtClean="0"/>
              <a:t>Sokan szeretnek még olvasni, gondolkodni, TENNI.</a:t>
            </a:r>
          </a:p>
          <a:p>
            <a:r>
              <a:rPr lang="hu-HU" sz="2400" dirty="0" smtClean="0"/>
              <a:t>Többen képesek </a:t>
            </a:r>
            <a:r>
              <a:rPr lang="hu-HU" sz="2400" dirty="0" err="1" smtClean="0"/>
              <a:t>IDŐt</a:t>
            </a:r>
            <a:r>
              <a:rPr lang="hu-HU" sz="2400" dirty="0" smtClean="0"/>
              <a:t> szakítani fontos dolgokra.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Téma</a:t>
            </a:r>
          </a:p>
          <a:p>
            <a:r>
              <a:rPr lang="hu-HU" sz="2400" dirty="0" smtClean="0"/>
              <a:t>Talán a legfontosabb probléma/döntés.</a:t>
            </a:r>
          </a:p>
          <a:p>
            <a:endParaRPr lang="hu-HU" sz="2400" dirty="0" smtClean="0"/>
          </a:p>
          <a:p>
            <a:r>
              <a:rPr lang="hu-HU" sz="2400" b="1" dirty="0" smtClean="0"/>
              <a:t>• Kidolgozás</a:t>
            </a:r>
          </a:p>
          <a:p>
            <a:r>
              <a:rPr lang="hu-HU" sz="2400" dirty="0" smtClean="0"/>
              <a:t>Sokszor kellemetlen, időrabló. Tapasztalat kell.</a:t>
            </a:r>
          </a:p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Ötlet-forrás kell</a:t>
            </a:r>
          </a:p>
          <a:p>
            <a:r>
              <a:rPr lang="hu-HU" sz="2400" dirty="0" smtClean="0"/>
              <a:t>Véletlen, tanár, barát, internet</a:t>
            </a:r>
          </a:p>
          <a:p>
            <a:endParaRPr 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904656" cy="926976"/>
          </a:xfrm>
        </p:spPr>
        <p:txBody>
          <a:bodyPr/>
          <a:lstStyle/>
          <a:p>
            <a:r>
              <a:rPr lang="hu-HU" sz="2800" dirty="0" smtClean="0"/>
              <a:t>Keressünk témát!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• Ötlet-forrás kell</a:t>
            </a:r>
          </a:p>
          <a:p>
            <a:r>
              <a:rPr lang="hu-HU" sz="2400" dirty="0" smtClean="0"/>
              <a:t>Véletlen, tanár, barát, internet</a:t>
            </a:r>
          </a:p>
          <a:p>
            <a:r>
              <a:rPr lang="hu-HU" sz="2400" b="1" dirty="0" smtClean="0"/>
              <a:t>• </a:t>
            </a:r>
          </a:p>
        </p:txBody>
      </p:sp>
      <p:pic>
        <p:nvPicPr>
          <p:cNvPr id="6" name="Kép 5" descr="surf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780928"/>
            <a:ext cx="3799310" cy="37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687</Words>
  <Application>Microsoft Office PowerPoint</Application>
  <PresentationFormat>Diavetítés a képernyőre (4:3 oldalarány)</PresentationFormat>
  <Paragraphs>154</Paragraphs>
  <Slides>32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Office-téma</vt:lpstr>
      <vt:lpstr>Egy  verseny,  Néhány Gondolat</vt:lpstr>
      <vt:lpstr>Hogyan születik egy matematikai Esszé? </vt:lpstr>
      <vt:lpstr>Hogyan születik egy matematikai Esszé? </vt:lpstr>
      <vt:lpstr>Hogyan születik egy matematikai Esszé? </vt:lpstr>
      <vt:lpstr>Hogyan születik egy matematikai Esszé? </vt:lpstr>
      <vt:lpstr>Hogyan születik egy matematikai Esszé? </vt:lpstr>
      <vt:lpstr>Keressünk témát! </vt:lpstr>
      <vt:lpstr>Keressünk témát! </vt:lpstr>
      <vt:lpstr>Keressünk témát! </vt:lpstr>
      <vt:lpstr>Túl sok információ! </vt:lpstr>
      <vt:lpstr>Túl sok információ! </vt:lpstr>
      <vt:lpstr>Túl sok információ! </vt:lpstr>
      <vt:lpstr>Túl sok információ! </vt:lpstr>
      <vt:lpstr>Túl sok információ! </vt:lpstr>
      <vt:lpstr>Keressünk témát! </vt:lpstr>
      <vt:lpstr>Keressünk témát! </vt:lpstr>
      <vt:lpstr>Keressünk témát! </vt:lpstr>
      <vt:lpstr>Keressünk témát! </vt:lpstr>
      <vt:lpstr>Keressünk témát! </vt:lpstr>
      <vt:lpstr>Keressünk témát! </vt:lpstr>
      <vt:lpstr>Fibonacci-számok </vt:lpstr>
      <vt:lpstr>Fibonacci-számok </vt:lpstr>
      <vt:lpstr>Fibonacci-számok </vt:lpstr>
      <vt:lpstr>Fibonacci-számok </vt:lpstr>
      <vt:lpstr>A következő lépés </vt:lpstr>
      <vt:lpstr>A következő lépés </vt:lpstr>
      <vt:lpstr>Hogyan lesz sokból egy? </vt:lpstr>
      <vt:lpstr>Hogyan lesz sokból egy? </vt:lpstr>
      <vt:lpstr>Élvezzük a munkát! Legyen szórakozás! </vt:lpstr>
      <vt:lpstr>Élvezzük a munkát! Legyen szórakozás! </vt:lpstr>
      <vt:lpstr>Élvezzük a munkát! Legyen szórakozás!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horvath</cp:lastModifiedBy>
  <cp:revision>41</cp:revision>
  <dcterms:created xsi:type="dcterms:W3CDTF">2014-03-03T11:13:53Z</dcterms:created>
  <dcterms:modified xsi:type="dcterms:W3CDTF">2014-11-24T10:43:11Z</dcterms:modified>
</cp:coreProperties>
</file>